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2"/>
  </p:notesMasterIdLst>
  <p:sldIdLst>
    <p:sldId id="257" r:id="rId2"/>
    <p:sldId id="256" r:id="rId3"/>
    <p:sldId id="258" r:id="rId4"/>
    <p:sldId id="259" r:id="rId5"/>
    <p:sldId id="265" r:id="rId6"/>
    <p:sldId id="266" r:id="rId7"/>
    <p:sldId id="267" r:id="rId8"/>
    <p:sldId id="278" r:id="rId9"/>
    <p:sldId id="274" r:id="rId10"/>
    <p:sldId id="260" r:id="rId11"/>
    <p:sldId id="261" r:id="rId12"/>
    <p:sldId id="262" r:id="rId13"/>
    <p:sldId id="272" r:id="rId14"/>
    <p:sldId id="264" r:id="rId15"/>
    <p:sldId id="263" r:id="rId16"/>
    <p:sldId id="269" r:id="rId17"/>
    <p:sldId id="271" r:id="rId18"/>
    <p:sldId id="270" r:id="rId19"/>
    <p:sldId id="273" r:id="rId20"/>
    <p:sldId id="27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333300"/>
    <a:srgbClr val="0099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 varScale="1">
        <p:scale>
          <a:sx n="72" d="100"/>
          <a:sy n="72" d="100"/>
        </p:scale>
        <p:origin x="135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C953D54-D312-4B76-810A-50CA11F04B78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22765C-D92A-4CEA-B83B-AC46E26D1A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4804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50843D0-CE3F-400B-B78C-90A9E8735C87}" type="slidenum">
              <a:rPr lang="ru-RU" altLang="ru-RU"/>
              <a:pPr eaLnBrk="1" hangingPunct="1"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1944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458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58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F85CF-E24A-4E58-91CB-4EEA6C7F41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5869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73FC84-7089-4F12-8460-1119C4143A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290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EE7C7-1E8F-4F4C-8759-44F0651F57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1741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F0DC37-A6AA-4144-9FD2-933598DED1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345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ED8CA-1F09-448A-9AC4-A02977B89A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040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E4CDFC-9784-440C-8FAD-248F963769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743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CFF443-B660-4C1D-8EE3-946D51D9E5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073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FEEC56-69FA-4A35-BECA-498B85CEC2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372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BF6D3-C643-452A-ADF0-C7A9D390CA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0832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A4DE93-7494-4FE2-ABA8-0567D11B4F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971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9E734-D896-4EAB-81E6-62F587CDD9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2635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52E3BE-1C14-40CA-BE93-8F3585292E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0051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2355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5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144A16A-72DC-4344-BD52-98051337320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2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jpeg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lechit.blogspot.ru/2010/03/blog-post_6675.html" TargetMode="External"/><Relationship Id="rId7" Type="http://schemas.openxmlformats.org/officeDocument/2006/relationships/hyperlink" Target="http://www.shutterstock.com/pic.mhtml?id=10684885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pinambyr.ru/" TargetMode="External"/><Relationship Id="rId5" Type="http://schemas.openxmlformats.org/officeDocument/2006/relationships/hyperlink" Target="http://www.foto-flora.ru/photo/ovoshhi_frukty_i_yagoda/3" TargetMode="External"/><Relationship Id="rId4" Type="http://schemas.openxmlformats.org/officeDocument/2006/relationships/hyperlink" Target="http://vcegdaprazdnik.ru/cliparty/photo-stock/20316-svezhaya-zelen-fotoklipart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23850" y="692150"/>
            <a:ext cx="8351838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ru-RU" sz="12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defRPr/>
            </a:pPr>
            <a:r>
              <a:rPr lang="ru-RU" sz="6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Исследовательская работа</a:t>
            </a:r>
            <a:br>
              <a:rPr lang="ru-RU" sz="6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14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defRPr/>
            </a:pPr>
            <a:endParaRPr lang="ru-RU" sz="12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defRPr/>
            </a:pPr>
            <a:endParaRPr lang="ru-RU" sz="2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defRPr/>
            </a:pPr>
            <a:endParaRPr lang="ru-RU" sz="2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defRPr/>
            </a:pPr>
            <a:r>
              <a:rPr lang="ru-RU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Выполнили:</a:t>
            </a:r>
          </a:p>
          <a:p>
            <a:pPr algn="r">
              <a:defRPr/>
            </a:pPr>
            <a:r>
              <a:rPr lang="ru-RU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Кербунова М., Комарова К., </a:t>
            </a:r>
            <a:r>
              <a:rPr lang="ru-RU" sz="2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Лапунова</a:t>
            </a:r>
            <a:r>
              <a:rPr lang="ru-RU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В., </a:t>
            </a:r>
          </a:p>
          <a:p>
            <a:pPr algn="r">
              <a:defRPr/>
            </a:pPr>
            <a:r>
              <a:rPr lang="ru-RU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Осипова Д. - обучающиеся 8 класса,</a:t>
            </a:r>
          </a:p>
          <a:p>
            <a:pPr algn="r">
              <a:defRPr/>
            </a:pPr>
            <a:r>
              <a:rPr lang="ru-RU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руководитель Копылова Н.А. </a:t>
            </a:r>
          </a:p>
          <a:p>
            <a:pPr algn="r">
              <a:defRPr/>
            </a:pPr>
            <a:r>
              <a:rPr lang="ru-RU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МБОУ Пестриковской СОШ</a:t>
            </a:r>
          </a:p>
          <a:p>
            <a:pPr algn="r">
              <a:defRPr/>
            </a:pPr>
            <a:r>
              <a:rPr lang="ru-RU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Кашинского </a:t>
            </a:r>
            <a:r>
              <a:rPr lang="ru-RU" sz="2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р-она</a:t>
            </a:r>
            <a:r>
              <a:rPr lang="ru-RU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Тверской области</a:t>
            </a:r>
          </a:p>
          <a:p>
            <a:pPr>
              <a:defRPr/>
            </a:pPr>
            <a:endParaRPr lang="ru-RU" sz="28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2013 год</a:t>
            </a:r>
          </a:p>
        </p:txBody>
      </p:sp>
      <p:pic>
        <p:nvPicPr>
          <p:cNvPr id="3" name="Рисунок 2" descr="SDC106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214554"/>
            <a:ext cx="3143271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716463" y="2636838"/>
            <a:ext cx="42481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chemeClr val="hlink"/>
                </a:solidFill>
              </a:rPr>
              <a:t>Опрошено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chemeClr val="hlink"/>
                </a:solidFill>
              </a:rPr>
              <a:t>– 50 человек.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1200" b="1">
              <a:solidFill>
                <a:schemeClr val="hlink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chemeClr val="hlink"/>
                </a:solidFill>
              </a:rPr>
              <a:t>Знают о вредной пище– 30 человек.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1200" b="1">
              <a:solidFill>
                <a:schemeClr val="hlink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chemeClr val="hlink"/>
                </a:solidFill>
              </a:rPr>
              <a:t>Не знают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chemeClr val="hlink"/>
                </a:solidFill>
              </a:rPr>
              <a:t>– 20 человек.</a:t>
            </a:r>
          </a:p>
        </p:txBody>
      </p:sp>
      <p:sp>
        <p:nvSpPr>
          <p:cNvPr id="28682" name="Rectangle 10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135938" cy="9366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dirty="0" smtClean="0">
                <a:solidFill>
                  <a:schemeClr val="hlink"/>
                </a:solidFill>
              </a:rPr>
              <a:t/>
            </a:r>
            <a:br>
              <a:rPr lang="ru-RU" sz="3200" b="1" i="1" dirty="0" smtClean="0">
                <a:solidFill>
                  <a:schemeClr val="hlink"/>
                </a:solidFill>
              </a:rPr>
            </a:br>
            <a:r>
              <a:rPr lang="ru-RU" sz="3600" b="1" i="1" dirty="0" smtClean="0">
                <a:solidFill>
                  <a:srgbClr val="009900"/>
                </a:solidFill>
                <a:effectLst/>
              </a:rPr>
              <a:t>2. Изучение общественного мнения</a:t>
            </a:r>
            <a:br>
              <a:rPr lang="ru-RU" sz="3600" b="1" i="1" dirty="0" smtClean="0">
                <a:solidFill>
                  <a:srgbClr val="009900"/>
                </a:solidFill>
                <a:effectLst/>
              </a:rPr>
            </a:br>
            <a:r>
              <a:rPr lang="ru-RU" dirty="0" smtClean="0">
                <a:solidFill>
                  <a:schemeClr val="hlink"/>
                </a:solidFill>
              </a:rPr>
              <a:t> </a:t>
            </a:r>
            <a:endParaRPr lang="ru-RU" sz="3600" dirty="0" smtClean="0">
              <a:solidFill>
                <a:schemeClr val="folHlink"/>
              </a:solidFill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179388" y="1125538"/>
            <a:ext cx="87852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000" b="1" i="1" u="sng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Цель:</a:t>
            </a:r>
            <a:r>
              <a:rPr lang="ru-RU" sz="2400" b="1" i="1" dirty="0">
                <a:solidFill>
                  <a:srgbClr val="009900"/>
                </a:solidFill>
              </a:rPr>
              <a:t> выяснить, является ли наша проблема актуальной не только для нашего класса, но и для учеников нашей школы </a:t>
            </a:r>
          </a:p>
        </p:txBody>
      </p:sp>
      <p:sp>
        <p:nvSpPr>
          <p:cNvPr id="13317" name="Text Box 12"/>
          <p:cNvSpPr txBox="1">
            <a:spLocks noChangeArrowheads="1"/>
          </p:cNvSpPr>
          <p:nvPr/>
        </p:nvSpPr>
        <p:spPr bwMode="auto">
          <a:xfrm>
            <a:off x="250825" y="2565400"/>
            <a:ext cx="446563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>
                <a:solidFill>
                  <a:schemeClr val="hlink"/>
                </a:solidFill>
              </a:rPr>
              <a:t>Опрос учащихся: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3600" b="1">
                <a:solidFill>
                  <a:schemeClr val="hlink"/>
                </a:solidFill>
              </a:rPr>
              <a:t>(тест)</a:t>
            </a:r>
          </a:p>
        </p:txBody>
      </p:sp>
      <p:pic>
        <p:nvPicPr>
          <p:cNvPr id="7" name="Рисунок 6" descr="SDC106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286256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8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8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8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8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8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8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hlink"/>
                </a:solidFill>
              </a:rPr>
              <a:t/>
            </a:r>
            <a:br>
              <a:rPr lang="ru-RU" sz="3200" b="1" dirty="0" smtClean="0">
                <a:solidFill>
                  <a:schemeClr val="hlink"/>
                </a:solidFill>
              </a:rPr>
            </a:br>
            <a:r>
              <a:rPr lang="ru-RU" sz="3200" b="1" dirty="0" smtClean="0">
                <a:solidFill>
                  <a:schemeClr val="hlink"/>
                </a:solidFill>
              </a:rPr>
              <a:t>Опрос  медицинского работника, работника кабинета здоровья, учителей начальных классов</a:t>
            </a:r>
          </a:p>
        </p:txBody>
      </p:sp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4643438" y="20605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578225" y="2928938"/>
            <a:ext cx="55657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chemeClr val="hlink"/>
                </a:solidFill>
              </a:rPr>
              <a:t>Общешкольные дела,</a:t>
            </a:r>
          </a:p>
          <a:p>
            <a:pPr eaLnBrk="1" hangingPunct="1"/>
            <a:r>
              <a:rPr lang="ru-RU" altLang="ru-RU" sz="2400" b="1">
                <a:solidFill>
                  <a:schemeClr val="hlink"/>
                </a:solidFill>
              </a:rPr>
              <a:t>посвящённые здоровому питанию - были проведены</a:t>
            </a:r>
            <a:endParaRPr lang="ru-RU" altLang="ru-RU" sz="2400">
              <a:solidFill>
                <a:schemeClr val="hlink"/>
              </a:solidFill>
            </a:endParaRPr>
          </a:p>
          <a:p>
            <a:pPr eaLnBrk="1" hangingPunct="1"/>
            <a:endParaRPr lang="ru-RU" altLang="ru-RU" sz="2400">
              <a:solidFill>
                <a:schemeClr val="hlink"/>
              </a:solidFill>
            </a:endParaRPr>
          </a:p>
          <a:p>
            <a:pPr eaLnBrk="1" hangingPunct="1"/>
            <a:endParaRPr lang="ru-RU" altLang="ru-RU" sz="2400">
              <a:solidFill>
                <a:schemeClr val="hlink"/>
              </a:solidFill>
            </a:endParaRPr>
          </a:p>
          <a:p>
            <a:pPr eaLnBrk="1" hangingPunct="1"/>
            <a:endParaRPr lang="ru-RU" altLang="ru-RU" sz="2400">
              <a:solidFill>
                <a:schemeClr val="hlink"/>
              </a:solidFill>
            </a:endParaRP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179388" y="981075"/>
            <a:ext cx="87852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3000" b="1" i="1" u="sng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3000" b="1" i="1" u="sng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Цель:</a:t>
            </a:r>
            <a:r>
              <a:rPr lang="ru-RU" sz="2400" b="1" i="1" dirty="0">
                <a:solidFill>
                  <a:srgbClr val="009900"/>
                </a:solidFill>
              </a:rPr>
              <a:t>  узнать об информированности учащихся о правильном питании</a:t>
            </a:r>
          </a:p>
        </p:txBody>
      </p:sp>
      <p:pic>
        <p:nvPicPr>
          <p:cNvPr id="14342" name="Picture 6" descr="F:\DCIM\100SSCAM\SDC107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500438"/>
            <a:ext cx="2828925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395288" y="4221163"/>
            <a:ext cx="84248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chemeClr val="hlink"/>
                </a:solidFill>
              </a:rPr>
              <a:t>На классных часах учащимся рассказывалось.</a:t>
            </a:r>
          </a:p>
          <a:p>
            <a:pPr eaLnBrk="1" hangingPunct="1"/>
            <a:endParaRPr lang="ru-RU" altLang="ru-RU" sz="2400" b="1">
              <a:solidFill>
                <a:schemeClr val="hlink"/>
              </a:solidFill>
            </a:endParaRPr>
          </a:p>
          <a:p>
            <a:pPr eaLnBrk="1" hangingPunct="1"/>
            <a:r>
              <a:rPr lang="ru-RU" altLang="ru-RU" sz="2400" b="1">
                <a:solidFill>
                  <a:schemeClr val="hlink"/>
                </a:solidFill>
              </a:rPr>
              <a:t>Учеников это заинтересовало.</a:t>
            </a:r>
          </a:p>
          <a:p>
            <a:pPr eaLnBrk="1" hangingPunct="1"/>
            <a:endParaRPr lang="ru-RU" altLang="ru-RU" sz="2400" b="1">
              <a:solidFill>
                <a:schemeClr val="hlink"/>
              </a:solidFill>
            </a:endParaRPr>
          </a:p>
        </p:txBody>
      </p:sp>
      <p:pic>
        <p:nvPicPr>
          <p:cNvPr id="15363" name="Picture 3" descr="C:\Documents and Settings\Учитель\Рабочий стол\внеклассная работа\фотографии\DCIM\104BBKDC\BKDC1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571480"/>
            <a:ext cx="4071966" cy="3326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8229600" cy="4537075"/>
          </a:xfrm>
        </p:spPr>
        <p:txBody>
          <a:bodyPr/>
          <a:lstStyle/>
          <a:p>
            <a:pPr eaLnBrk="1" hangingPunct="1"/>
            <a:r>
              <a:rPr lang="ru-RU" altLang="ru-RU" sz="4000" b="1" i="1" smtClean="0">
                <a:solidFill>
                  <a:schemeClr val="hlink"/>
                </a:solidFill>
                <a:effectLst/>
              </a:rPr>
              <a:t>В ходе изучения общественного мнения выявленная нами проблема существует и для её решения мы составили программу действий.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75" y="1071563"/>
            <a:ext cx="9144000" cy="2592387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folHlink"/>
                </a:solidFill>
              </a:rPr>
              <a:t>Программа действий</a:t>
            </a:r>
            <a:br>
              <a:rPr lang="ru-RU" b="1" dirty="0" smtClean="0">
                <a:solidFill>
                  <a:schemeClr val="folHlink"/>
                </a:solidFill>
              </a:rPr>
            </a:br>
            <a:r>
              <a:rPr lang="ru-RU" b="1" dirty="0" smtClean="0">
                <a:solidFill>
                  <a:schemeClr val="folHlink"/>
                </a:solidFill>
              </a:rPr>
              <a:t/>
            </a:r>
            <a:br>
              <a:rPr lang="ru-RU" b="1" dirty="0" smtClean="0">
                <a:solidFill>
                  <a:schemeClr val="folHlink"/>
                </a:solidFill>
              </a:rPr>
            </a:br>
            <a:r>
              <a:rPr lang="ru-RU" sz="3600" b="1" i="1" dirty="0" smtClean="0">
                <a:solidFill>
                  <a:schemeClr val="hlink"/>
                </a:solidFill>
              </a:rPr>
              <a:t>1. Приготовить доклады  для классного часа о том, что мы едим и пьем.</a:t>
            </a:r>
            <a:br>
              <a:rPr lang="ru-RU" sz="3600" b="1" i="1" dirty="0" smtClean="0">
                <a:solidFill>
                  <a:schemeClr val="hlink"/>
                </a:solidFill>
              </a:rPr>
            </a:br>
            <a:r>
              <a:rPr lang="ru-RU" sz="3600" b="1" i="1" dirty="0" smtClean="0">
                <a:solidFill>
                  <a:schemeClr val="hlink"/>
                </a:solidFill>
              </a:rPr>
              <a:t/>
            </a:r>
            <a:br>
              <a:rPr lang="ru-RU" sz="3600" b="1" i="1" dirty="0" smtClean="0">
                <a:solidFill>
                  <a:schemeClr val="hlink"/>
                </a:solidFill>
              </a:rPr>
            </a:br>
            <a:r>
              <a:rPr lang="ru-RU" sz="3600" b="1" i="1" dirty="0" smtClean="0">
                <a:solidFill>
                  <a:schemeClr val="hlink"/>
                </a:solidFill>
              </a:rPr>
              <a:t>2. Показать сделанные опыты на классном часе</a:t>
            </a:r>
            <a:endParaRPr lang="ru-RU" sz="4800" b="1" i="1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8229600" cy="518477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hlink"/>
                </a:solidFill>
              </a:rPr>
              <a:t/>
            </a:r>
            <a:br>
              <a:rPr lang="ru-RU" sz="3600" b="1" dirty="0" smtClean="0">
                <a:solidFill>
                  <a:schemeClr val="hlink"/>
                </a:solidFill>
              </a:rPr>
            </a:br>
            <a:r>
              <a:rPr lang="ru-RU" sz="3600" b="1" dirty="0" smtClean="0">
                <a:solidFill>
                  <a:schemeClr val="hlink"/>
                </a:solidFill>
              </a:rPr>
              <a:t>3. Выступить на классных часах с информацией о вредной и полезной еде в начальном и среднем звене нашей школы.</a:t>
            </a:r>
            <a:br>
              <a:rPr lang="ru-RU" sz="3600" b="1" dirty="0" smtClean="0">
                <a:solidFill>
                  <a:schemeClr val="hlink"/>
                </a:solidFill>
              </a:rPr>
            </a:br>
            <a:r>
              <a:rPr lang="ru-RU" sz="3600" b="1" dirty="0" smtClean="0">
                <a:solidFill>
                  <a:schemeClr val="hlink"/>
                </a:solidFill>
              </a:rPr>
              <a:t/>
            </a:r>
            <a:br>
              <a:rPr lang="ru-RU" sz="3600" b="1" dirty="0" smtClean="0">
                <a:solidFill>
                  <a:schemeClr val="hlink"/>
                </a:solidFill>
              </a:rPr>
            </a:br>
            <a:r>
              <a:rPr lang="ru-RU" sz="3600" b="1" dirty="0" smtClean="0">
                <a:solidFill>
                  <a:schemeClr val="hlink"/>
                </a:solidFill>
              </a:rPr>
              <a:t>4. Провести повторный опрос (тест)</a:t>
            </a:r>
            <a:br>
              <a:rPr lang="ru-RU" sz="3600" b="1" dirty="0" smtClean="0">
                <a:solidFill>
                  <a:schemeClr val="hlink"/>
                </a:solidFill>
              </a:rPr>
            </a:br>
            <a:r>
              <a:rPr lang="ru-RU" sz="3600" b="1" dirty="0" smtClean="0">
                <a:solidFill>
                  <a:schemeClr val="hlink"/>
                </a:solidFill>
              </a:rPr>
              <a:t>учащихся школы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71625"/>
            <a:ext cx="9144000" cy="23622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chemeClr val="folHlink"/>
                </a:solidFill>
              </a:rPr>
              <a:t>Реализация программы</a:t>
            </a:r>
            <a:br>
              <a:rPr lang="ru-RU" sz="5400" b="1" dirty="0" smtClean="0">
                <a:solidFill>
                  <a:schemeClr val="folHlink"/>
                </a:solidFill>
              </a:rPr>
            </a:br>
            <a:endParaRPr lang="ru-RU" sz="4800" b="1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50336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hlink"/>
                </a:solidFill>
              </a:rPr>
              <a:t>Проведение классного часа «Правильное питание - основа здоровья»</a:t>
            </a:r>
          </a:p>
        </p:txBody>
      </p:sp>
      <p:pic>
        <p:nvPicPr>
          <p:cNvPr id="20483" name="Рисунок 4" descr="SDC103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77783">
            <a:off x="476250" y="2697163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folHlink"/>
                </a:solidFill>
              </a:rPr>
              <a:t>Результаты повторного опроса учащихся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3111500" y="21478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38924" name="Object 12"/>
          <p:cNvGraphicFramePr>
            <a:graphicFrameLocks noChangeAspect="1"/>
          </p:cNvGraphicFramePr>
          <p:nvPr>
            <p:ph idx="1"/>
          </p:nvPr>
        </p:nvGraphicFramePr>
        <p:xfrm>
          <a:off x="4357688" y="3000375"/>
          <a:ext cx="451485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Диаграмма" r:id="rId3" imgW="3810048" imgH="3086100" progId="MSGraph.Chart.8">
                  <p:embed followColorScheme="full"/>
                </p:oleObj>
              </mc:Choice>
              <mc:Fallback>
                <p:oleObj name="Диаграмма" r:id="rId3" imgW="3810048" imgH="3086100" progId="MSGraph.Chart.8">
                  <p:embed followColorScheme="full"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3000375"/>
                        <a:ext cx="451485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4284663" y="2060575"/>
            <a:ext cx="4535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chemeClr val="folHlink"/>
                </a:solidFill>
              </a:rPr>
              <a:t>Опрошено 73 человека</a:t>
            </a:r>
          </a:p>
        </p:txBody>
      </p:sp>
      <p:pic>
        <p:nvPicPr>
          <p:cNvPr id="7" name="Рисунок 6" descr="SDC106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214686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OleChart spid="38924" grpId="0"/>
      <p:bldP spid="389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folHlink"/>
                </a:solidFill>
              </a:rPr>
              <a:t>Наша работа реализована.</a:t>
            </a:r>
            <a:r>
              <a:rPr lang="en-US" sz="4000" b="1" dirty="0" smtClean="0">
                <a:solidFill>
                  <a:schemeClr val="folHlink"/>
                </a:solidFill>
              </a:rPr>
              <a:t/>
            </a:r>
            <a:br>
              <a:rPr lang="en-US" sz="4000" b="1" dirty="0" smtClean="0">
                <a:solidFill>
                  <a:schemeClr val="folHlink"/>
                </a:solidFill>
              </a:rPr>
            </a:br>
            <a:endParaRPr lang="ru-RU" sz="4000" b="1" dirty="0" smtClean="0">
              <a:solidFill>
                <a:schemeClr val="folHlink"/>
              </a:solidFill>
            </a:endParaRPr>
          </a:p>
        </p:txBody>
      </p:sp>
      <p:pic>
        <p:nvPicPr>
          <p:cNvPr id="3" name="Рисунок 2" descr="SDC106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714488"/>
            <a:ext cx="5214974" cy="3911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4313"/>
            <a:ext cx="9396413" cy="36322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b="1" dirty="0" smtClean="0">
                <a:solidFill>
                  <a:schemeClr val="folHlink"/>
                </a:solidFill>
              </a:rPr>
              <a:t>Тема</a:t>
            </a:r>
            <a:r>
              <a:rPr lang="ru-RU" b="1" dirty="0" smtClean="0">
                <a:solidFill>
                  <a:srgbClr val="FF9900"/>
                </a:solidFill>
              </a:rPr>
              <a:t>: </a:t>
            </a:r>
            <a:br>
              <a:rPr lang="ru-RU" b="1" dirty="0" smtClean="0">
                <a:solidFill>
                  <a:srgbClr val="FF9900"/>
                </a:solidFill>
              </a:rPr>
            </a:br>
            <a:r>
              <a:rPr lang="ru-RU" sz="3600" b="1" dirty="0" smtClean="0">
                <a:solidFill>
                  <a:srgbClr val="FFC000"/>
                </a:solidFill>
              </a:rPr>
              <a:t>«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Правильное питание – основа здоровья</a:t>
            </a:r>
            <a:r>
              <a:rPr lang="ru-RU" sz="3600" b="1" dirty="0" smtClean="0">
                <a:solidFill>
                  <a:srgbClr val="FFC000"/>
                </a:solidFill>
              </a:rPr>
              <a:t>»</a:t>
            </a:r>
            <a:br>
              <a:rPr lang="ru-RU" sz="3600" b="1" dirty="0" smtClean="0">
                <a:solidFill>
                  <a:srgbClr val="FFC000"/>
                </a:solidFill>
              </a:rPr>
            </a:br>
            <a:endParaRPr lang="ru-RU" sz="3600" b="1" dirty="0" smtClean="0">
              <a:solidFill>
                <a:srgbClr val="FFC000"/>
              </a:solidFill>
            </a:endParaRPr>
          </a:p>
        </p:txBody>
      </p:sp>
      <p:pic>
        <p:nvPicPr>
          <p:cNvPr id="3" name="Picture 10" descr="http://www.foto-flora.ru/_ph/3/1/3051696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643446"/>
            <a:ext cx="2896486" cy="1911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2" descr="http://www.foto-flora.ru/_ph/3/1/5940247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143380"/>
            <a:ext cx="1857380" cy="2476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&amp;Scy;&amp;tcy;&amp;ocy;&amp;kcy; &amp;fcy;&amp;ocy;&amp;tcy;&amp;ocy; - &amp;Scy;&amp;vcy;&amp;iecy;&amp;zhcy;&amp;acy;&amp;yacy; &amp;zcy;&amp;iecy;&amp;lcy;&amp;iecy;&amp;ncy;&amp;soft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643446"/>
            <a:ext cx="2571736" cy="1837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142852"/>
            <a:ext cx="2005979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ttp://www.foto-flora.ru/_ph/3/1/88306636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14290"/>
            <a:ext cx="1966918" cy="2537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Используемая литература:</a:t>
            </a:r>
            <a:endParaRPr lang="ru-RU" dirty="0"/>
          </a:p>
        </p:txBody>
      </p:sp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2286000" y="199707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214313" y="857250"/>
            <a:ext cx="8715375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1600"/>
              <a:t>1. Фото опытов – Комарова К., Осипова Д., Лапунова В., Кербунова М.</a:t>
            </a:r>
          </a:p>
          <a:p>
            <a:pPr eaLnBrk="1" hangingPunct="1"/>
            <a:endParaRPr lang="ru-RU" altLang="ru-RU" sz="1600"/>
          </a:p>
          <a:p>
            <a:pPr eaLnBrk="1" hangingPunct="1"/>
            <a:r>
              <a:rPr lang="ru-RU" altLang="ru-RU" sz="1600"/>
              <a:t>2.  Информация о вреде пищи, фото чипсов и сухариков</a:t>
            </a:r>
          </a:p>
          <a:p>
            <a:pPr eaLnBrk="1" hangingPunct="1"/>
            <a:r>
              <a:rPr lang="en-US" altLang="ru-RU" sz="1600">
                <a:hlinkClick r:id="rId3"/>
              </a:rPr>
              <a:t>http://lechit.blogspot.ru/2010/03/blog-post_6675.html</a:t>
            </a:r>
            <a:endParaRPr lang="ru-RU" altLang="ru-RU" sz="1600"/>
          </a:p>
          <a:p>
            <a:pPr eaLnBrk="1" hangingPunct="1"/>
            <a:endParaRPr lang="ru-RU" altLang="ru-RU" sz="1600"/>
          </a:p>
          <a:p>
            <a:pPr eaLnBrk="1" hangingPunct="1"/>
            <a:endParaRPr lang="ru-RU" altLang="ru-RU" sz="1600"/>
          </a:p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4. 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http://vcegdaprazdnik.ru/cliparty/photo-stock/20316-svezhaya-zelen-fotoklipart.html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AutoNum type="arabicPeriod"/>
            </a:pP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http://www.foto-flora.ru/photo/ovoshhi_frukty_i_yagoda/3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/>
          </a:p>
        </p:txBody>
      </p:sp>
      <p:sp>
        <p:nvSpPr>
          <p:cNvPr id="22533" name="Прямоугольник 7"/>
          <p:cNvSpPr>
            <a:spLocks noChangeArrowheads="1"/>
          </p:cNvSpPr>
          <p:nvPr/>
        </p:nvSpPr>
        <p:spPr bwMode="auto">
          <a:xfrm>
            <a:off x="0" y="1857375"/>
            <a:ext cx="8715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   3. 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http://www.topinambyr.ru/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4" name="Прямоугольник 8"/>
          <p:cNvSpPr>
            <a:spLocks noChangeArrowheads="1"/>
          </p:cNvSpPr>
          <p:nvPr/>
        </p:nvSpPr>
        <p:spPr bwMode="auto">
          <a:xfrm>
            <a:off x="142875" y="3500438"/>
            <a:ext cx="8429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 6.  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http://www.shutterstock.com/pic.mhtml?id=106848851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-285750" y="857250"/>
            <a:ext cx="9429750" cy="5688013"/>
          </a:xfrm>
        </p:spPr>
        <p:txBody>
          <a:bodyPr/>
          <a:lstStyle/>
          <a:p>
            <a:pPr>
              <a:defRPr/>
            </a:pPr>
            <a:r>
              <a:rPr lang="ru-RU" sz="360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-помочь учащимся задуматься о необходимости быть здоровым, </a:t>
            </a:r>
            <a:br>
              <a:rPr lang="ru-RU" sz="360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60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- приобщения к здоровому питанию; </a:t>
            </a:r>
            <a:br>
              <a:rPr lang="ru-RU" sz="360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60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- развивать творческие способности,  память, внимание, познавательный интерес; </a:t>
            </a:r>
            <a:r>
              <a:rPr lang="ru-RU" sz="36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-</a:t>
            </a:r>
            <a:r>
              <a:rPr lang="ru-RU" sz="360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Calibri" pitchFamily="34" charset="0"/>
              </a:rPr>
              <a:t>воспитывать ответственное отношение учащихся к своему здоровью. </a:t>
            </a:r>
            <a:r>
              <a:rPr lang="ru-RU" sz="36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i="1" smtClean="0">
                <a:solidFill>
                  <a:srgbClr val="FFC000"/>
                </a:solidFill>
                <a:cs typeface="Times New Roman" pitchFamily="18" charset="0"/>
              </a:rPr>
              <a:t/>
            </a:r>
            <a:br>
              <a:rPr lang="ru-RU" sz="3600" i="1" smtClean="0">
                <a:solidFill>
                  <a:srgbClr val="FFC000"/>
                </a:solidFill>
                <a:cs typeface="Times New Roman" pitchFamily="18" charset="0"/>
              </a:rPr>
            </a:br>
            <a:endParaRPr lang="ru-RU" sz="3600" i="1" smtClean="0">
              <a:solidFill>
                <a:srgbClr val="FFC000"/>
              </a:solidFill>
              <a:cs typeface="Times New Roman" pitchFamily="18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116013" y="-42863"/>
            <a:ext cx="2008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Цель:</a:t>
            </a:r>
            <a:br>
              <a:rPr lang="ru-RU" sz="4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8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642938"/>
            <a:ext cx="8229600" cy="316865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9900"/>
                </a:solidFill>
              </a:rPr>
              <a:t>Определение проблемы</a:t>
            </a:r>
            <a:r>
              <a:rPr lang="ru-RU" sz="2800" b="1" dirty="0" smtClean="0">
                <a:solidFill>
                  <a:srgbClr val="FF9900"/>
                </a:solidFill>
              </a:rPr>
              <a:t/>
            </a:r>
            <a:br>
              <a:rPr lang="ru-RU" sz="2800" b="1" dirty="0" smtClean="0">
                <a:solidFill>
                  <a:srgbClr val="FF9900"/>
                </a:solidFill>
              </a:rPr>
            </a:br>
            <a:r>
              <a:rPr lang="ru-RU" i="1" dirty="0" smtClean="0">
                <a:solidFill>
                  <a:srgbClr val="009900"/>
                </a:solidFill>
              </a:rPr>
              <a:t/>
            </a:r>
            <a:br>
              <a:rPr lang="ru-RU" i="1" dirty="0" smtClean="0">
                <a:solidFill>
                  <a:srgbClr val="009900"/>
                </a:solidFill>
              </a:rPr>
            </a:br>
            <a:r>
              <a:rPr lang="ru-RU" sz="3600" i="1" dirty="0" smtClean="0">
                <a:solidFill>
                  <a:srgbClr val="FFC000"/>
                </a:solidFill>
              </a:rPr>
              <a:t>В ходе обсуждения выявлена проблема: ребята нашего 8 класса не задумываются, что едят  чипсы и сухарики и пьют газировку. По результатам теста большинство ребят не следят за своим здоровьем</a:t>
            </a:r>
          </a:p>
        </p:txBody>
      </p:sp>
      <p:pic>
        <p:nvPicPr>
          <p:cNvPr id="7171" name="Picture 4" descr="http://o2net.info/uploads/images/1/d/5/2/4527/7801e748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643438"/>
            <a:ext cx="1714500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http://o2net.info/uploads/images/f/a/f/8/4527/516a1d98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786313"/>
            <a:ext cx="235743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 descr="http://o2net.info/uploads/images/b/1/1/d/4527/79f2bff8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4643438"/>
            <a:ext cx="1985962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chemeClr val="folHlink"/>
                </a:solidFill>
              </a:rPr>
              <a:t>Планирование деятельности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0" y="981075"/>
            <a:ext cx="8621713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57300" lvl="2" indent="-342900" algn="ctr">
              <a:buFontTx/>
              <a:buAutoNum type="arabicPeriod"/>
              <a:defRPr/>
            </a:pPr>
            <a:r>
              <a:rPr lang="ru-RU" sz="3600" b="1" dirty="0">
                <a:solidFill>
                  <a:srgbClr val="009900"/>
                </a:solidFill>
              </a:rPr>
              <a:t> Сбор информации</a:t>
            </a:r>
          </a:p>
          <a:p>
            <a:pPr marL="1257300" lvl="2" indent="-342900" algn="ctr">
              <a:defRPr/>
            </a:pPr>
            <a:r>
              <a:rPr lang="ru-RU" sz="3000" b="1" i="1" u="sng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Цель:</a:t>
            </a:r>
            <a:r>
              <a:rPr lang="ru-RU" sz="2800" b="1" i="1" dirty="0">
                <a:solidFill>
                  <a:srgbClr val="009900"/>
                </a:solidFill>
              </a:rPr>
              <a:t> получить сведения о том, насколько вредны продукты, которые мы пьем и едим через:</a:t>
            </a:r>
            <a:endParaRPr lang="ru-RU" sz="3200" i="1" dirty="0">
              <a:solidFill>
                <a:schemeClr val="hlink"/>
              </a:solidFill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179388" y="2708275"/>
            <a:ext cx="8569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3200" i="1">
                <a:solidFill>
                  <a:schemeClr val="hlink"/>
                </a:solidFill>
              </a:rPr>
              <a:t>а) изучения состава продуктов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5" y="3382963"/>
          <a:ext cx="5715000" cy="3295650"/>
        </p:xfrm>
        <a:graphic>
          <a:graphicData uri="http://schemas.openxmlformats.org/drawingml/2006/table">
            <a:tbl>
              <a:tblPr/>
              <a:tblGrid>
                <a:gridCol w="5715000"/>
              </a:tblGrid>
              <a:tr h="3295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Запрещенные – Е103, Е105, Е111, Е121, Е123, Е125, Е126, Е130, Е152. </a:t>
                      </a:r>
                      <a:br>
                        <a:rPr lang="ru-RU" sz="1400" u="sng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Опасные – Е102, Е110, Е120, Е124, Е127. </a:t>
                      </a:r>
                      <a:br>
                        <a:rPr lang="ru-RU" sz="1400" u="sng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Подозрительные – Е104, Е122, Е141, Е150, Е171, Е173, Е180, Е241, Е477. </a:t>
                      </a:r>
                      <a:br>
                        <a:rPr lang="ru-RU" sz="1400" u="sng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 u="sng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Ракообразующие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– Е131, Е210-217, Е240, Е330. </a:t>
                      </a:r>
                      <a:br>
                        <a:rPr lang="ru-RU" sz="1400" u="sng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Вызывающие расстройство кишечника – Е221-226. </a:t>
                      </a:r>
                      <a:br>
                        <a:rPr lang="ru-RU" sz="1400" u="sng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Вредные для кожи – Е230-232, Е239. </a:t>
                      </a:r>
                      <a:br>
                        <a:rPr lang="ru-RU" sz="1400" u="sng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Вызывающие нарушение давления – Е250, Е251. </a:t>
                      </a:r>
                      <a:br>
                        <a:rPr lang="ru-RU" sz="1400" u="sng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Провоцирующие появление сыпи – Е311, Е312. </a:t>
                      </a:r>
                      <a:br>
                        <a:rPr lang="ru-RU" sz="1400" u="sng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Повышающие холестерин – Е320, Е321. </a:t>
                      </a:r>
                      <a:br>
                        <a:rPr lang="ru-RU" sz="1400" u="sng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Вызывающие расстройство желудка – Е338-341, Е407, Е450, Е461-466 </a:t>
                      </a:r>
                      <a:r>
                        <a:rPr lang="ru-RU" sz="1400" u="sng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400" u="sng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2400" u="sng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2400" u="sng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58" marR="6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203" name="Рисунок 6" descr="P10605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0005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i="1" dirty="0" smtClean="0">
                <a:solidFill>
                  <a:schemeClr val="hlink"/>
                </a:solidFill>
              </a:rPr>
              <a:t>б) </a:t>
            </a:r>
            <a:r>
              <a:rPr lang="ru-RU" sz="3200" dirty="0" smtClean="0">
                <a:solidFill>
                  <a:schemeClr val="hlink"/>
                </a:solidFill>
              </a:rPr>
              <a:t>поиск</a:t>
            </a:r>
            <a:r>
              <a:rPr lang="ru-RU" sz="3200" i="1" dirty="0" smtClean="0">
                <a:solidFill>
                  <a:schemeClr val="hlink"/>
                </a:solidFill>
              </a:rPr>
              <a:t> в сети Интернет</a:t>
            </a:r>
          </a:p>
        </p:txBody>
      </p:sp>
      <p:pic>
        <p:nvPicPr>
          <p:cNvPr id="9219" name="Рисунок 2" descr="P106048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75"/>
            <a:ext cx="2428875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3" descr="P10605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857375"/>
            <a:ext cx="2428875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4" descr="P106056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4357688"/>
            <a:ext cx="2428875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i="1" dirty="0" smtClean="0">
                <a:solidFill>
                  <a:schemeClr val="hlink"/>
                </a:solidFill>
              </a:rPr>
              <a:t>в) опыты с газировкой</a:t>
            </a:r>
          </a:p>
        </p:txBody>
      </p:sp>
      <p:pic>
        <p:nvPicPr>
          <p:cNvPr id="10243" name="Рисунок 2" descr="DSCN01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571875"/>
            <a:ext cx="371475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3" descr="SDC1017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285875"/>
            <a:ext cx="19526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4" descr="SDC1014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285875"/>
            <a:ext cx="19288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5" descr="SDC1019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285875"/>
            <a:ext cx="19526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Рисунок 6" descr="SDC10099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85875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i="1" dirty="0" smtClean="0">
                <a:solidFill>
                  <a:schemeClr val="hlink"/>
                </a:solidFill>
              </a:rPr>
              <a:t>в) беседа с медицинским работником</a:t>
            </a:r>
          </a:p>
        </p:txBody>
      </p:sp>
      <p:pic>
        <p:nvPicPr>
          <p:cNvPr id="4" name="Рисунок 3" descr="P10605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571612"/>
            <a:ext cx="5810291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571625"/>
            <a:ext cx="8229600" cy="22764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folHlink"/>
                </a:solidFill>
              </a:rPr>
              <a:t>Результат:</a:t>
            </a:r>
            <a:br>
              <a:rPr lang="ru-RU" b="1" dirty="0" smtClean="0">
                <a:solidFill>
                  <a:schemeClr val="folHlink"/>
                </a:solidFill>
              </a:rPr>
            </a:br>
            <a:r>
              <a:rPr lang="ru-RU" b="1" dirty="0" smtClean="0">
                <a:solidFill>
                  <a:schemeClr val="folHlink"/>
                </a:solidFill>
              </a:rPr>
              <a:t>- </a:t>
            </a:r>
            <a:r>
              <a:rPr lang="ru-RU" sz="3200" i="1" dirty="0" smtClean="0">
                <a:solidFill>
                  <a:schemeClr val="hlink"/>
                </a:solidFill>
              </a:rPr>
              <a:t>узнали о вреде газировки, сухариков, чипсов;</a:t>
            </a:r>
            <a:br>
              <a:rPr lang="ru-RU" sz="3200" i="1" dirty="0" smtClean="0">
                <a:solidFill>
                  <a:schemeClr val="hlink"/>
                </a:solidFill>
              </a:rPr>
            </a:br>
            <a:r>
              <a:rPr lang="ru-RU" sz="3200" i="1" dirty="0" smtClean="0">
                <a:solidFill>
                  <a:schemeClr val="hlink"/>
                </a:solidFill>
              </a:rPr>
              <a:t>  - собрали много информации о здоровой пище; </a:t>
            </a:r>
            <a:br>
              <a:rPr lang="ru-RU" sz="3200" i="1" dirty="0" smtClean="0">
                <a:solidFill>
                  <a:schemeClr val="hlink"/>
                </a:solidFill>
              </a:rPr>
            </a:br>
            <a:r>
              <a:rPr lang="ru-RU" sz="3200" i="1" dirty="0" smtClean="0">
                <a:solidFill>
                  <a:schemeClr val="hlink"/>
                </a:solidFill>
              </a:rPr>
              <a:t>- поняли как уменьшить вред своему здоровью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1152</TotalTime>
  <Words>257</Words>
  <Application>Microsoft Office PowerPoint</Application>
  <PresentationFormat>Экран (4:3)</PresentationFormat>
  <Paragraphs>69</Paragraphs>
  <Slides>20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Tahoma</vt:lpstr>
      <vt:lpstr>Arial</vt:lpstr>
      <vt:lpstr>Wingdings</vt:lpstr>
      <vt:lpstr>Calibri</vt:lpstr>
      <vt:lpstr>Times New Roman</vt:lpstr>
      <vt:lpstr>Разрез</vt:lpstr>
      <vt:lpstr>Диаграмма Microsoft Graph</vt:lpstr>
      <vt:lpstr>Презентация PowerPoint</vt:lpstr>
      <vt:lpstr>                                     Тема:  «Правильное питание – основа здоровья» </vt:lpstr>
      <vt:lpstr>-помочь учащимся задуматься о необходимости быть здоровым,          - приобщения к здоровому питанию;          - развивать творческие способности,  память, внимание, познавательный интерес;              -воспитывать ответственное отношение учащихся к своему здоровью.   </vt:lpstr>
      <vt:lpstr>Определение проблемы  В ходе обсуждения выявлена проблема: ребята нашего 8 класса не задумываются, что едят  чипсы и сухарики и пьют газировку. По результатам теста большинство ребят не следят за своим здоровьем</vt:lpstr>
      <vt:lpstr>Планирование деятельности</vt:lpstr>
      <vt:lpstr>б) поиск в сети Интернет</vt:lpstr>
      <vt:lpstr>в) опыты с газировкой</vt:lpstr>
      <vt:lpstr>в) беседа с медицинским работником</vt:lpstr>
      <vt:lpstr>Результат: - узнали о вреде газировки, сухариков, чипсов;   - собрали много информации о здоровой пище;  - поняли как уменьшить вред своему здоровью .</vt:lpstr>
      <vt:lpstr> 2. Изучение общественного мнения  </vt:lpstr>
      <vt:lpstr> Опрос  медицинского работника, работника кабинета здоровья, учителей начальных классов</vt:lpstr>
      <vt:lpstr>Презентация PowerPoint</vt:lpstr>
      <vt:lpstr>В ходе изучения общественного мнения выявленная нами проблема существует и для её решения мы составили программу действий.</vt:lpstr>
      <vt:lpstr>Программа действий  1. Приготовить доклады  для классного часа о том, что мы едим и пьем.  2. Показать сделанные опыты на классном часе</vt:lpstr>
      <vt:lpstr> 3. Выступить на классных часах с информацией о вредной и полезной еде в начальном и среднем звене нашей школы.  4. Провести повторный опрос (тест) учащихся школы</vt:lpstr>
      <vt:lpstr>Реализация программы </vt:lpstr>
      <vt:lpstr>Проведение классного часа «Правильное питание - основа здоровья»</vt:lpstr>
      <vt:lpstr>Результаты повторного опроса учащихся</vt:lpstr>
      <vt:lpstr>Наша работа реализована. </vt:lpstr>
      <vt:lpstr>Используемая литература:</vt:lpstr>
    </vt:vector>
  </TitlesOfParts>
  <Company>SamForum.ws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проект к 65-летию Победы.     Выполнили учащиеся 4А кла</dc:title>
  <dc:creator>SamLab.ws</dc:creator>
  <cp:lastModifiedBy>Сергей Ванчугин</cp:lastModifiedBy>
  <cp:revision>73</cp:revision>
  <dcterms:created xsi:type="dcterms:W3CDTF">2010-01-22T16:58:01Z</dcterms:created>
  <dcterms:modified xsi:type="dcterms:W3CDTF">2014-03-27T20:19:26Z</dcterms:modified>
</cp:coreProperties>
</file>