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2"/>
  </p:notesMasterIdLst>
  <p:sldIdLst>
    <p:sldId id="256" r:id="rId3"/>
    <p:sldId id="257" r:id="rId4"/>
    <p:sldId id="258" r:id="rId5"/>
    <p:sldId id="260" r:id="rId6"/>
    <p:sldId id="280" r:id="rId7"/>
    <p:sldId id="269" r:id="rId8"/>
    <p:sldId id="284" r:id="rId9"/>
    <p:sldId id="282" r:id="rId10"/>
    <p:sldId id="28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A9D0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12CDC9-983E-47A8-9502-D6A3F18456F5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7B5AF8-D43F-4657-A241-55F30A191B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3214678" y="-24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</a:t>
            </a:r>
            <a:endParaRPr lang="en-US" sz="36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788974"/>
            <a:ext cx="38544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10" y="1500174"/>
            <a:ext cx="3854478" cy="46656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788974"/>
            <a:ext cx="378462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3784627" cy="46259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2751165" cy="649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4854602" cy="5340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1435100"/>
            <a:ext cx="275116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14355"/>
            <a:ext cx="5486400" cy="4013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596" y="-24"/>
            <a:ext cx="82296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348" y="831863"/>
            <a:ext cx="7715304" cy="5311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8E0A8-8E48-42ED-884C-4B8AE84DB2DE}" type="datetimeFigureOut">
              <a:rPr lang="en-US" smtClean="0"/>
              <a:pPr/>
              <a:t>11/10/2021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428728" y="4786322"/>
            <a:ext cx="1009648" cy="938210"/>
          </a:xfrm>
          <a:prstGeom prst="rect">
            <a:avLst/>
          </a:pr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6786578" y="4214818"/>
            <a:ext cx="1603359" cy="1449379"/>
          </a:xfrm>
          <a:prstGeom prst="ellipse">
            <a:avLst/>
          </a:prstGeom>
          <a:solidFill>
            <a:srgbClr val="0099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1928794" y="1071546"/>
            <a:ext cx="785818" cy="714380"/>
          </a:xfrm>
          <a:prstGeom prst="triangle">
            <a:avLst>
              <a:gd name="adj" fmla="val 50000"/>
            </a:avLst>
          </a:prstGeom>
          <a:solidFill>
            <a:srgbClr val="66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429256" y="1214422"/>
            <a:ext cx="1584325" cy="71913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53999E-6 L 0.14167 0.26214 " pathEditMode="relative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35732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Выберите правильное утверждение</a:t>
            </a:r>
            <a:r>
              <a:rPr lang="ru-RU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48" y="1928802"/>
            <a:ext cx="7715304" cy="4214842"/>
          </a:xfrm>
        </p:spPr>
        <p:txBody>
          <a:bodyPr/>
          <a:lstStyle/>
          <a:p>
            <a:r>
              <a:rPr lang="ru-RU" sz="3600" b="1" dirty="0" smtClean="0">
                <a:latin typeface="Calibri" pitchFamily="34" charset="0"/>
                <a:cs typeface="Calibri" pitchFamily="34" charset="0"/>
              </a:rPr>
              <a:t>Площадь-это внутренняя часть геометрической фигуры;</a:t>
            </a:r>
          </a:p>
          <a:p>
            <a:r>
              <a:rPr lang="ru-RU" sz="3600" b="1" dirty="0" smtClean="0">
                <a:latin typeface="Calibri" pitchFamily="34" charset="0"/>
                <a:cs typeface="Calibri" pitchFamily="34" charset="0"/>
              </a:rPr>
              <a:t> Площадь- это сумма длин всех сторон;</a:t>
            </a:r>
          </a:p>
          <a:p>
            <a:r>
              <a:rPr lang="ru-RU" sz="3600" b="1" dirty="0" smtClean="0">
                <a:latin typeface="Calibri" pitchFamily="34" charset="0"/>
                <a:cs typeface="Calibri" pitchFamily="34" charset="0"/>
              </a:rPr>
              <a:t> Площадь-это всё, что находится вокруг фигуры;</a:t>
            </a:r>
          </a:p>
          <a:p>
            <a:endParaRPr lang="ru-RU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357322"/>
          </a:xfrm>
        </p:spPr>
        <p:txBody>
          <a:bodyPr>
            <a:normAutofit/>
          </a:bodyPr>
          <a:lstStyle/>
          <a:p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14348" y="1643050"/>
            <a:ext cx="7715304" cy="392909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6000" dirty="0" smtClean="0"/>
              <a:t> </a:t>
            </a:r>
            <a:endParaRPr lang="ru-RU" sz="2000" dirty="0" smtClean="0"/>
          </a:p>
          <a:p>
            <a:pPr>
              <a:buNone/>
            </a:pPr>
            <a:r>
              <a:rPr lang="ru-RU" sz="6000" b="1" dirty="0" smtClean="0"/>
              <a:t>мм    дм</a:t>
            </a:r>
            <a:r>
              <a:rPr lang="ru-RU" sz="6000" b="1" baseline="30000" dirty="0" smtClean="0"/>
              <a:t>2</a:t>
            </a:r>
            <a:r>
              <a:rPr lang="ru-RU" sz="6000" b="1" dirty="0" smtClean="0"/>
              <a:t>    км м</a:t>
            </a:r>
            <a:r>
              <a:rPr lang="ru-RU" sz="6000" b="1" baseline="30000" dirty="0" smtClean="0"/>
              <a:t>2   </a:t>
            </a:r>
            <a:r>
              <a:rPr lang="ru-RU" sz="6000" b="1" dirty="0" smtClean="0"/>
              <a:t>дм      см</a:t>
            </a:r>
            <a:r>
              <a:rPr lang="ru-RU" sz="6000" b="1" baseline="30000" dirty="0" smtClean="0"/>
              <a:t>2       </a:t>
            </a:r>
            <a:r>
              <a:rPr lang="ru-RU" sz="6000" b="1" dirty="0" smtClean="0"/>
              <a:t>мм</a:t>
            </a:r>
            <a:r>
              <a:rPr lang="ru-RU" sz="6000" b="1" baseline="30000" dirty="0" smtClean="0"/>
              <a:t>2</a:t>
            </a:r>
            <a:endParaRPr lang="ru-RU" sz="6000" b="1" dirty="0" smtClean="0"/>
          </a:p>
          <a:p>
            <a:pPr>
              <a:buNone/>
            </a:pPr>
            <a:r>
              <a:rPr lang="ru-RU" sz="6000" b="1" dirty="0" smtClean="0"/>
              <a:t>  см           км</a:t>
            </a:r>
            <a:r>
              <a:rPr lang="ru-RU" sz="6000" b="1" baseline="30000" dirty="0" smtClean="0"/>
              <a:t>2</a:t>
            </a:r>
            <a:r>
              <a:rPr lang="ru-RU" sz="6000" b="1" dirty="0" smtClean="0"/>
              <a:t>       км</a:t>
            </a:r>
          </a:p>
          <a:p>
            <a:pPr>
              <a:buNone/>
            </a:pPr>
            <a:endParaRPr lang="ru-RU" sz="6000" dirty="0" smtClean="0"/>
          </a:p>
          <a:p>
            <a:pPr>
              <a:buNone/>
            </a:pP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071570"/>
          </a:xfrm>
        </p:spPr>
        <p:txBody>
          <a:bodyPr>
            <a:normAutofit/>
          </a:bodyPr>
          <a:lstStyle/>
          <a:p>
            <a:r>
              <a:rPr lang="ru-RU" b="1" dirty="0" smtClean="0"/>
              <a:t>Площадь фигуры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2967335"/>
            <a:ext cx="80010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5400" b="1" dirty="0" smtClean="0"/>
              <a:t>мм</a:t>
            </a:r>
            <a:r>
              <a:rPr lang="ru-RU" sz="5400" b="1" baseline="30000" dirty="0" smtClean="0"/>
              <a:t>2  </a:t>
            </a:r>
            <a:r>
              <a:rPr lang="ru-RU" sz="5400" b="1" dirty="0" smtClean="0"/>
              <a:t>см</a:t>
            </a:r>
            <a:r>
              <a:rPr lang="ru-RU" sz="5400" b="1" baseline="30000" dirty="0" smtClean="0"/>
              <a:t>2  </a:t>
            </a:r>
            <a:r>
              <a:rPr lang="ru-RU" sz="5400" b="1" dirty="0" smtClean="0"/>
              <a:t>дм</a:t>
            </a:r>
            <a:r>
              <a:rPr lang="ru-RU" sz="5400" b="1" baseline="30000" dirty="0" smtClean="0"/>
              <a:t>2</a:t>
            </a:r>
            <a:r>
              <a:rPr lang="ru-RU" sz="5400" b="1" dirty="0" smtClean="0"/>
              <a:t>  м</a:t>
            </a:r>
            <a:r>
              <a:rPr lang="ru-RU" sz="5400" b="1" baseline="30000" dirty="0" smtClean="0"/>
              <a:t>2</a:t>
            </a:r>
            <a:r>
              <a:rPr lang="ru-RU" sz="5400" b="1" dirty="0" smtClean="0"/>
              <a:t> км</a:t>
            </a:r>
            <a:r>
              <a:rPr lang="ru-RU" sz="5400" b="1" baseline="30000" dirty="0" smtClean="0"/>
              <a:t>2</a:t>
            </a:r>
            <a:endParaRPr lang="ru-RU" sz="5400" b="1" dirty="0" smtClean="0"/>
          </a:p>
        </p:txBody>
      </p:sp>
      <p:sp>
        <p:nvSpPr>
          <p:cNvPr id="10" name="Прямоугольник 9"/>
          <p:cNvSpPr/>
          <p:nvPr/>
        </p:nvSpPr>
        <p:spPr>
          <a:xfrm>
            <a:off x="3143241" y="2071678"/>
            <a:ext cx="19947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Проверь !</a:t>
            </a:r>
            <a:endParaRPr lang="ru-RU" sz="3200" kern="1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1785926"/>
            <a:ext cx="68580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dirty="0" smtClean="0"/>
              <a:t>    </a:t>
            </a:r>
            <a:r>
              <a:rPr lang="ru-RU" sz="9600" dirty="0" err="1" smtClean="0"/>
              <a:t>ɐʞɯǝvɐu</a:t>
            </a:r>
            <a:endParaRPr lang="ru-RU" sz="9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30" name="WordArt 182"/>
          <p:cNvSpPr>
            <a:spLocks noChangeArrowheads="1" noChangeShapeType="1" noTextEdit="1"/>
          </p:cNvSpPr>
          <p:nvPr/>
        </p:nvSpPr>
        <p:spPr bwMode="auto">
          <a:xfrm>
            <a:off x="2268538" y="188913"/>
            <a:ext cx="4464050" cy="9175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Палетка</a:t>
            </a:r>
          </a:p>
        </p:txBody>
      </p:sp>
      <p:sp>
        <p:nvSpPr>
          <p:cNvPr id="16387" name="Text Box 183"/>
          <p:cNvSpPr txBox="1">
            <a:spLocks noChangeArrowheads="1"/>
          </p:cNvSpPr>
          <p:nvPr/>
        </p:nvSpPr>
        <p:spPr bwMode="auto">
          <a:xfrm>
            <a:off x="1023938" y="2857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omic Sans MS" pitchFamily="66" charset="0"/>
            </a:endParaRPr>
          </a:p>
        </p:txBody>
      </p:sp>
      <p:graphicFrame>
        <p:nvGraphicFramePr>
          <p:cNvPr id="155941" name="Group 293"/>
          <p:cNvGraphicFramePr>
            <a:graphicFrameLocks noGrp="1"/>
          </p:cNvGraphicFramePr>
          <p:nvPr/>
        </p:nvGraphicFramePr>
        <p:xfrm>
          <a:off x="2339975" y="2420938"/>
          <a:ext cx="5135563" cy="4145280"/>
        </p:xfrm>
        <a:graphic>
          <a:graphicData uri="http://schemas.openxmlformats.org/drawingml/2006/table">
            <a:tbl>
              <a:tblPr/>
              <a:tblGrid>
                <a:gridCol w="514350"/>
                <a:gridCol w="512763"/>
                <a:gridCol w="514350"/>
                <a:gridCol w="512762"/>
                <a:gridCol w="514350"/>
                <a:gridCol w="512763"/>
                <a:gridCol w="512762"/>
                <a:gridCol w="514350"/>
                <a:gridCol w="512763"/>
                <a:gridCol w="514350"/>
              </a:tblGrid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5942" name="Text Box 294"/>
          <p:cNvSpPr txBox="1">
            <a:spLocks noChangeArrowheads="1"/>
          </p:cNvSpPr>
          <p:nvPr/>
        </p:nvSpPr>
        <p:spPr bwMode="auto">
          <a:xfrm>
            <a:off x="755650" y="1125538"/>
            <a:ext cx="7904163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Измерьте</a:t>
            </a:r>
            <a:r>
              <a:rPr lang="ru-RU" sz="2000" b="1" dirty="0">
                <a:latin typeface="Calibri" pitchFamily="34" charset="0"/>
                <a:cs typeface="Calibri" pitchFamily="34" charset="0"/>
              </a:rPr>
              <a:t>, чему равна сторона квадрата.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000" b="1" dirty="0">
                <a:latin typeface="Calibri" pitchFamily="34" charset="0"/>
                <a:cs typeface="Calibri" pitchFamily="34" charset="0"/>
              </a:rPr>
              <a:t> На какие квадратные единицы разделена ваша палетка?</a:t>
            </a:r>
          </a:p>
        </p:txBody>
      </p:sp>
      <p:pic>
        <p:nvPicPr>
          <p:cNvPr id="16490" name="Picture 298" descr="2H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3573463"/>
            <a:ext cx="4953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5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5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5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5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5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155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55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55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55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5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5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155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55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55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55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5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59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8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500063" y="428625"/>
            <a:ext cx="8072437" cy="5929313"/>
          </a:xfrm>
          <a:prstGeom prst="ellipse">
            <a:avLst/>
          </a:prstGeom>
          <a:ln w="76200"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857250" y="1857375"/>
            <a:ext cx="3660775" cy="2373313"/>
          </a:xfrm>
          <a:prstGeom prst="ellipse">
            <a:avLst/>
          </a:prstGeom>
          <a:ln w="76200"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tx1"/>
                </a:solidFill>
                <a:round/>
              </a:ln>
              <a:solidFill>
                <a:prstClr val="white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572000" y="1928813"/>
            <a:ext cx="3571875" cy="2286000"/>
          </a:xfrm>
          <a:prstGeom prst="ellipse">
            <a:avLst/>
          </a:prstGeom>
          <a:ln w="76200"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8" name="Прямая со стрелкой 7"/>
          <p:cNvCxnSpPr>
            <a:stCxn id="3" idx="2"/>
            <a:endCxn id="4" idx="6"/>
          </p:cNvCxnSpPr>
          <p:nvPr/>
        </p:nvCxnSpPr>
        <p:spPr>
          <a:xfrm rot="10800000" flipH="1" flipV="1">
            <a:off x="857250" y="3043238"/>
            <a:ext cx="7286625" cy="28575"/>
          </a:xfrm>
          <a:prstGeom prst="straightConnector1">
            <a:avLst/>
          </a:prstGeom>
          <a:ln w="7620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1608138" y="3321050"/>
            <a:ext cx="5929312" cy="1588"/>
          </a:xfrm>
          <a:prstGeom prst="straightConnector1">
            <a:avLst/>
          </a:prstGeom>
          <a:ln w="7620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7715250" y="2786063"/>
            <a:ext cx="431800" cy="430212"/>
          </a:xfrm>
          <a:prstGeom prst="ellipse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357688" y="357188"/>
            <a:ext cx="428625" cy="428625"/>
          </a:xfrm>
          <a:prstGeom prst="ellipse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4357688" y="5857875"/>
            <a:ext cx="428625" cy="428625"/>
          </a:xfrm>
          <a:prstGeom prst="ellipse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857250" y="2786063"/>
            <a:ext cx="428625" cy="430212"/>
          </a:xfrm>
          <a:prstGeom prst="ellipse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572500" y="2857500"/>
            <a:ext cx="357188" cy="357188"/>
          </a:xfrm>
          <a:prstGeom prst="ellipse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285750" y="2571750"/>
            <a:ext cx="357188" cy="357188"/>
          </a:xfrm>
          <a:prstGeom prst="ellipse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3085" name="Picture 11" descr="C:\Documents and Settings\MaskoLG\Рабочий стол\i.jpe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357188"/>
            <a:ext cx="10001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214313" y="214313"/>
            <a:ext cx="8715375" cy="6429375"/>
          </a:xfrm>
          <a:prstGeom prst="roundRect">
            <a:avLst/>
          </a:prstGeom>
          <a:noFill/>
          <a:ln w="69850" cap="flat" cmpd="tri">
            <a:solidFill>
              <a:srgbClr val="7030A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500063" y="2786063"/>
            <a:ext cx="357187" cy="428625"/>
          </a:xfrm>
          <a:prstGeom prst="ellipse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8143875" y="2857500"/>
            <a:ext cx="357188" cy="428625"/>
          </a:xfrm>
          <a:prstGeom prst="ellipse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Tm="877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0" presetClass="path" presetSubtype="0" repeatCount="3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-0.03611 C 0.00104 -0.06343 0.01597 -0.0912 0.02917 -0.10995 C 0.04236 -0.1287 0.05139 -0.13634 0.07604 -0.14838 C 0.1007 -0.16042 0.15799 -0.17639 0.17708 -0.18241 C 0.19618 -0.18843 0.17396 -0.18727 0.19097 -0.18518 C 0.20799 -0.1831 0.26129 -0.17407 0.27917 -0.16944 C 0.29705 -0.16481 0.29288 -0.15995 0.29844 -0.15671 C 0.30399 -0.15347 0.30208 -0.15694 0.31215 -0.14977 C 0.32222 -0.14259 0.34549 -0.13287 0.35903 -0.11412 C 0.37257 -0.09537 0.38594 -0.05926 0.39306 -0.03773 C 0.40017 -0.0162 0.39879 0.00162 0.40156 0.01482 C 0.40434 0.02801 0.40556 0.03171 0.4099 0.0419 C 0.41458 0.05208 0.42083 0.06458 0.42917 0.07593 C 0.43733 0.08727 0.44549 0.09815 0.4599 0.10995 C 0.47465 0.12176 0.49792 0.13866 0.51649 0.14676 C 0.5349 0.15486 0.55191 0.15602 0.5717 0.1581 C 0.59149 0.16019 0.61267 0.1632 0.63559 0.15949 C 0.65833 0.15579 0.68767 0.14653 0.70799 0.13542 C 0.7283 0.12431 0.7441 0.11134 0.75799 0.09282 C 0.77188 0.07431 0.78542 0.04838 0.79097 0.02477 C 0.79653 0.00116 0.79514 -0.0294 0.79097 -0.04907 C 0.78681 -0.06875 0.77708 -0.07824 0.76545 -0.09305 C 0.75382 -0.10787 0.73872 -0.12593 0.72066 -0.13843 C 0.7026 -0.15093 0.67951 -0.16227 0.65695 -0.16805 C 0.63438 -0.17384 0.60816 -0.17407 0.58438 -0.17384 C 0.56059 -0.17361 0.53629 -0.17546 0.51441 -0.16667 C 0.49236 -0.15787 0.46875 -0.13843 0.4526 -0.1213 C 0.43629 -0.10417 0.42708 -0.08727 0.41754 -0.06458 C 0.40781 -0.0419 0.40243 -0.00741 0.39514 0.01482 C 0.38785 0.03704 0.38472 0.05139 0.37396 0.06875 C 0.3632 0.08611 0.34896 0.10463 0.33021 0.11829 C 0.31146 0.13195 0.28455 0.14306 0.26111 0.15093 C 0.2375 0.1588 0.21424 0.16505 0.18993 0.16528 C 0.16545 0.16551 0.13802 0.16181 0.11441 0.15255 C 0.0908 0.14329 0.06649 0.12639 0.04844 0.10995 C 0.03038 0.09352 0.01406 0.07963 0.00573 0.05463 C -0.0026 0.02963 -0.0066 -0.0088 -0.00278 -0.03611 Z " pathEditMode="relative" ptsTypes="aaaaaaaaaaaaaaaaaaaaaaaaaaaaaaaaaaaaa"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" presetID="8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" presetID="0" presetClass="path" presetSubtype="0" repeatCount="300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0.00857 C 0.00121 0.02269 0.00034 0.03681 -0.00643 0.05394 C -0.0132 0.07107 -0.02014 0.09352 -0.0382 0.11204 C -0.05625 0.13056 -0.09184 0.15324 -0.11493 0.16459 C -0.13802 0.17593 -0.15122 0.18009 -0.17657 0.18009 C -0.20191 0.18009 -0.24045 0.17315 -0.26702 0.16459 C -0.29358 0.15602 -0.31493 0.15116 -0.33611 0.12917 C -0.35729 0.10718 -0.38264 0.05718 -0.39358 0.03264 C -0.40452 0.0081 -0.39566 0.00301 -0.40209 -0.01829 C -0.40851 -0.03958 -0.41563 -0.07384 -0.43195 -0.09491 C -0.44827 -0.11597 -0.47813 -0.1331 -0.5 -0.14467 C -0.52188 -0.15625 -0.54028 -0.16111 -0.56268 -0.16458 C -0.58507 -0.16805 -0.60886 -0.17014 -0.63403 -0.16597 C -0.6592 -0.1618 -0.69011 -0.1537 -0.71372 -0.13889 C -0.73733 -0.12407 -0.76129 -0.09861 -0.77552 -0.07662 C -0.78976 -0.05463 -0.79532 -0.02592 -0.79896 -0.00694 C -0.80261 0.01204 -0.80278 0.01898 -0.79792 0.03704 C -0.79306 0.05509 -0.78785 0.08125 -0.77014 0.10209 C -0.75243 0.12292 -0.71667 0.14908 -0.6915 0.16181 C -0.66632 0.17454 -0.63993 0.17593 -0.6191 0.17871 C -0.59827 0.18148 -0.5842 0.18125 -0.56598 0.17871 C -0.54775 0.17616 -0.53229 0.17593 -0.50955 0.1632 C -0.48681 0.15046 -0.44948 0.12871 -0.42969 0.10209 C -0.4099 0.07546 -0.39931 0.03102 -0.39045 0.00278 C -0.3816 -0.02546 -0.39202 -0.04583 -0.37657 -0.06805 C -0.36111 -0.09028 -0.32535 -0.1162 -0.29792 -0.13055 C -0.27049 -0.14491 -0.24115 -0.15254 -0.21164 -0.15463 C -0.18212 -0.15671 -0.15087 -0.15579 -0.12118 -0.14329 C -0.0915 -0.13079 -0.05313 -0.10324 -0.03299 -0.0794 C -0.01285 -0.05555 -0.00556 -0.01319 3.33333E-6 -1.85185E-6 " pathEditMode="relative" rAng="0" ptsTypes="aaaaaaaaaaaaaaaaaaaaaaaaaaaaaA">
                                      <p:cBhvr>
                                        <p:cTn id="2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00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0"/>
                            </p:stCondLst>
                            <p:childTnLst>
                              <p:par>
                                <p:cTn id="2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6 0.00857 C 0.00295 0.40278 0.00173 0.79699 0.00104 0.79583 C 0.00034 0.79468 0.00034 -0.00023 3.33333E-6 0.00139 C -0.00035 0.00301 -0.00122 0.80602 -0.00122 0.80579 C -0.00122 0.80556 -0.00018 0.13426 3.33333E-6 -7.40741E-7 " pathEditMode="relative" rAng="0" ptsTypes="aaaaA">
                                      <p:cBhvr>
                                        <p:cTn id="3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3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9000"/>
                            </p:stCondLst>
                            <p:childTnLst>
                              <p:par>
                                <p:cTn id="3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000"/>
                            </p:stCondLst>
                            <p:childTnLst>
                              <p:par>
                                <p:cTn id="3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1000"/>
                            </p:stCondLst>
                            <p:childTnLst>
                              <p:par>
                                <p:cTn id="39" presetID="0" presetClass="path" presetSubtype="0" repeatCount="2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44444E-6 C -1.38889E-6 0.00023 0.00278 -0.7963 0.00313 -0.79561 C 0.00347 -0.79491 -1.38889E-6 4.44444E-6 -1.38889E-6 0.00023 Z " pathEditMode="relative" rAng="0" ptsTypes="aaa">
                                      <p:cBhvr>
                                        <p:cTn id="4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-39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1000"/>
                            </p:stCondLst>
                            <p:childTnLst>
                              <p:par>
                                <p:cTn id="4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1000"/>
                            </p:stCondLst>
                            <p:childTnLst>
                              <p:par>
                                <p:cTn id="4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3000"/>
                            </p:stCondLst>
                            <p:childTnLst>
                              <p:par>
                                <p:cTn id="49" presetID="63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99098E-6 L 0.83541 0.0205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00" y="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9000"/>
                            </p:stCondLst>
                            <p:childTnLst>
                              <p:par>
                                <p:cTn id="5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9000"/>
                            </p:stCondLst>
                            <p:childTnLst>
                              <p:par>
                                <p:cTn id="5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1000"/>
                            </p:stCondLst>
                            <p:childTnLst>
                              <p:par>
                                <p:cTn id="59" presetID="35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1018 L -0.85156 -0.000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600" y="-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7000"/>
                            </p:stCondLst>
                            <p:childTnLst>
                              <p:par>
                                <p:cTn id="6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7000"/>
                            </p:stCondLst>
                            <p:childTnLst>
                              <p:par>
                                <p:cTn id="65" presetID="8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000"/>
                            </p:stCondLst>
                            <p:childTnLst>
                              <p:par>
                                <p:cTn id="69" presetID="0" presetClass="path" presetSubtype="0" repeatCount="3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C 0.01406 -0.05231 0.04531 -0.12685 0.07865 -0.17315 C 0.11198 -0.21944 0.15712 -0.25116 0.2 -0.27801 C 0.24288 -0.30486 0.28715 -0.32454 0.33611 -0.33472 C 0.3849 -0.34491 0.45122 -0.3419 0.4934 -0.33912 C 0.53594 -0.33634 0.55156 -0.33495 0.59045 -0.31782 C 0.62934 -0.30069 0.68872 -0.26736 0.72639 -0.23704 C 0.76441 -0.20671 0.79375 -0.17361 0.81806 -0.13634 C 0.84219 -0.09907 0.86007 -0.04815 0.87118 -0.01273 C 0.88212 0.02269 0.88334 0.05046 0.88507 0.07662 C 0.88681 0.10278 0.88629 0.11597 0.88195 0.14468 C 0.87761 0.17338 0.87379 0.21204 0.85851 0.24954 C 0.84306 0.28704 0.81459 0.33704 0.78924 0.37014 C 0.76424 0.40324 0.73386 0.42755 0.70747 0.44815 C 0.68108 0.46875 0.6566 0.48148 0.6309 0.49352 C 0.60486 0.50556 0.58143 0.51319 0.55174 0.5206 C 0.52257 0.52801 0.48143 0.53519 0.45417 0.5375 C 0.42674 0.53982 0.4132 0.53819 0.38715 0.53472 C 0.36094 0.53125 0.32518 0.52454 0.29792 0.5162 C 0.27066 0.50787 0.25191 0.50139 0.22344 0.48495 C 0.19497 0.46852 0.15243 0.44074 0.12639 0.4169 C 0.1 0.39306 0.08577 0.36944 0.06806 0.3419 C 0.05035 0.31435 0.03247 0.28449 0.02014 0.25093 C 0.00781 0.21736 -0.00226 0.18287 -0.00538 0.14028 C -0.00851 0.09769 -0.01406 0.05232 -1.66667E-6 -3.7037E-7 Z " pathEditMode="relative" rAng="0" ptsTypes="aaaaaaaaaaaaaaaaaaaaaaaaa">
                                      <p:cBhvr>
                                        <p:cTn id="7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00" y="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4000"/>
                            </p:stCondLst>
                            <p:childTnLst>
                              <p:par>
                                <p:cTn id="7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4000"/>
                            </p:stCondLst>
                            <p:childTnLst>
                              <p:par>
                                <p:cTn id="7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6000"/>
                            </p:stCondLst>
                            <p:childTnLst>
                              <p:par>
                                <p:cTn id="79" presetID="0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13 -0.04745 -0.01077 -0.07777 -0.03941 -0.12615 C -0.06806 -0.17476 -0.12674 -0.25185 -0.1724 -0.29213 C -0.21806 -0.3324 -0.27448 -0.35185 -0.31389 -0.36736 C -0.3533 -0.38287 -0.38229 -0.38217 -0.40851 -0.38564 C -0.43473 -0.38912 -0.44705 -0.38981 -0.47136 -0.38865 C -0.49566 -0.3875 -0.53143 -0.3831 -0.55434 -0.3787 C -0.57726 -0.3743 -0.58976 -0.36898 -0.60868 -0.36157 C -0.62726 -0.35416 -0.64601 -0.34745 -0.66702 -0.33472 C -0.68802 -0.32199 -0.71233 -0.30463 -0.73507 -0.28495 C -0.75782 -0.26527 -0.78143 -0.24722 -0.8033 -0.21713 C -0.82518 -0.18657 -0.85174 -0.14282 -0.86598 -0.1037 C -0.88021 -0.06412 -0.88473 -0.01782 -0.88837 0.01968 C -0.89202 0.05741 -0.89184 0.08982 -0.88733 0.122 C -0.88282 0.15394 -0.87223 0.18612 -0.86181 0.21297 C -0.85139 0.23936 -0.83837 0.2595 -0.82448 0.28218 C -0.81059 0.30487 -0.80104 0.32408 -0.77882 0.34885 C -0.7566 0.37362 -0.72414 0.4095 -0.6915 0.43102 C -0.65886 0.45255 -0.62396 0.46644 -0.58299 0.47778 C -0.54219 0.48936 -0.49566 0.50047 -0.44688 0.49908 C -0.39809 0.49769 -0.33525 0.48496 -0.29063 0.46968 C -0.24584 0.45394 -0.21493 0.43496 -0.17882 0.40556 C -0.14271 0.37616 -0.09983 0.33496 -0.07344 0.29375 C -0.04705 0.25232 -0.03264 0.20649 -0.02032 0.15764 C -0.00799 0.10857 0.00312 0.04723 0 0 Z " pathEditMode="relative" ptsTypes="aaaaaaaaaaaaaaaaaaaaaaaaa">
                                      <p:cBhvr>
                                        <p:cTn id="8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1000"/>
                            </p:stCondLst>
                            <p:childTnLst>
                              <p:par>
                                <p:cTn id="8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6" grpId="2" animBg="1"/>
      <p:bldP spid="18" grpId="0" animBg="1"/>
      <p:bldP spid="18" grpId="1" animBg="1"/>
      <p:bldP spid="18" grpId="2" animBg="1"/>
      <p:bldP spid="20" grpId="0" animBg="1"/>
      <p:bldP spid="20" grpId="1" animBg="1"/>
      <p:bldP spid="20" grpId="2" animBg="1"/>
      <p:bldP spid="5" grpId="0" animBg="1"/>
      <p:bldP spid="5" grpId="1" animBg="1"/>
      <p:bldP spid="5" grpId="2" animBg="1"/>
      <p:bldP spid="17" grpId="0" animBg="1"/>
      <p:bldP spid="17" grpId="1" animBg="1"/>
      <p:bldP spid="17" grpId="2" animBg="1"/>
      <p:bldP spid="26" grpId="0" animBg="1"/>
      <p:bldP spid="26" grpId="1" animBg="1"/>
      <p:bldP spid="26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857224" y="1142984"/>
            <a:ext cx="685804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15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см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= 1500мм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2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30 000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см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= 3 м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2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23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= 2300 дм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2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800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дм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= 8м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2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Заполните пропуски в предложениях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1. Сосчитать количество …..</a:t>
            </a:r>
          </a:p>
          <a:p>
            <a:r>
              <a:rPr lang="ru-RU" dirty="0" smtClean="0"/>
              <a:t>2. Сосчитать количество …… и разделить их на …</a:t>
            </a:r>
          </a:p>
          <a:p>
            <a:r>
              <a:rPr lang="ru-RU" dirty="0" smtClean="0"/>
              <a:t>3. Сложить….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S10190870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A21926C-F056-483B-B3E8-AE1F1A8F882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TS101908703</Template>
  <TotalTime>357</TotalTime>
  <Words>100</Words>
  <Application>Microsoft Office PowerPoint</Application>
  <PresentationFormat>Экран (4:3)</PresentationFormat>
  <Paragraphs>24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TS101908703</vt:lpstr>
      <vt:lpstr>Слайд 1</vt:lpstr>
      <vt:lpstr> Выберите правильное утверждение: </vt:lpstr>
      <vt:lpstr>Слайд 3</vt:lpstr>
      <vt:lpstr>Площадь фигуры</vt:lpstr>
      <vt:lpstr>Слайд 5</vt:lpstr>
      <vt:lpstr>Слайд 6</vt:lpstr>
      <vt:lpstr>Слайд 7</vt:lpstr>
      <vt:lpstr>Слайд 8</vt:lpstr>
      <vt:lpstr> Заполните пропуски в предложениях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Измерение площади фигур</dc:title>
  <dc:subject>Шаблон оформления</dc:subject>
  <dc:creator>Татьяна</dc:creator>
  <dc:description>Шаблон оформления
Корпорация Майкрософт</dc:description>
  <cp:lastModifiedBy>МОУ Шепелевская ООШ</cp:lastModifiedBy>
  <cp:revision>40</cp:revision>
  <dcterms:created xsi:type="dcterms:W3CDTF">2012-10-13T10:34:43Z</dcterms:created>
  <dcterms:modified xsi:type="dcterms:W3CDTF">2021-11-10T07:03:37Z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TC019087039991</vt:lpwstr>
  </property>
</Properties>
</file>