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57" r:id="rId4"/>
    <p:sldId id="258" r:id="rId5"/>
  </p:sldIdLst>
  <p:sldSz cx="9144000" cy="6858000" type="screen4x3"/>
  <p:notesSz cx="6858000" cy="9144000"/>
  <p:defaultTextStyle>
    <a:defPPr>
      <a:defRPr lang="ru-RU"/>
    </a:defPPr>
    <a:lvl1pPr algn="ctr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4400"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sz="4400"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sz="4400"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sz="4400"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84" y="-6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8EF1D3-455B-4E6C-88B3-C230C33C111B}" type="datetimeFigureOut">
              <a:rPr lang="ru-RU"/>
              <a:pPr>
                <a:defRPr/>
              </a:pPr>
              <a:t>10.05.2013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E4C73F-7501-4135-A403-6D2E0B1DB4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17FD11-3073-48A1-AE93-A8F83EE84869}" type="datetimeFigureOut">
              <a:rPr lang="ru-RU"/>
              <a:pPr>
                <a:defRPr/>
              </a:pPr>
              <a:t>10.05.2013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438C6A-171C-48AC-A17B-CC40EF8F7D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DC7D1F-843D-4BF3-93D4-F4360A6DFB3F}" type="datetimeFigureOut">
              <a:rPr lang="ru-RU"/>
              <a:pPr>
                <a:defRPr/>
              </a:pPr>
              <a:t>10.05.2013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C81263-6C5B-48D9-BB1C-60EA074D84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4FD471-00BA-4C00-94DB-8B5A730F3085}" type="datetimeFigureOut">
              <a:rPr lang="ru-RU"/>
              <a:pPr>
                <a:defRPr/>
              </a:pPr>
              <a:t>10.05.2013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77433D-7589-4800-B676-721977459B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55D54A-2218-4570-AD0C-8D0AB4750625}" type="datetimeFigureOut">
              <a:rPr lang="ru-RU"/>
              <a:pPr>
                <a:defRPr/>
              </a:pPr>
              <a:t>10.05.2013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DB9951-19E6-4B7C-BB0A-D14F14FB92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725A36-22F9-48A6-85A9-3523CE7EBB27}" type="datetimeFigureOut">
              <a:rPr lang="ru-RU"/>
              <a:pPr>
                <a:defRPr/>
              </a:pPr>
              <a:t>10.05.2013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DE759E-A07C-442D-AE63-2DA025C6FA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B6E278-5E32-41D3-B454-A705DA5AFE83}" type="datetimeFigureOut">
              <a:rPr lang="ru-RU"/>
              <a:pPr>
                <a:defRPr/>
              </a:pPr>
              <a:t>10.05.2013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7DE725-7B55-4175-B23D-1E14F86F92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775CAB-9489-4632-B8DB-1F41976B397A}" type="datetimeFigureOut">
              <a:rPr lang="ru-RU"/>
              <a:pPr>
                <a:defRPr/>
              </a:pPr>
              <a:t>10.05.2013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D22434-5AC8-47CC-B0E0-DE398E33789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51A3EF-C2C6-49A5-AE19-9E4A7126A328}" type="datetimeFigureOut">
              <a:rPr lang="ru-RU"/>
              <a:pPr>
                <a:defRPr/>
              </a:pPr>
              <a:t>10.05.2013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BFA30B-A210-4D36-80E5-0198D50A48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8B7EBD-4C34-4C17-8C2B-A7C5510DC939}" type="datetimeFigureOut">
              <a:rPr lang="ru-RU"/>
              <a:pPr>
                <a:defRPr/>
              </a:pPr>
              <a:t>10.05.2013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7382AA-9DFB-45EB-BD18-1D998530DC7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55E55D-FDC0-44B1-B340-332D8E8047F1}" type="datetimeFigureOut">
              <a:rPr lang="ru-RU"/>
              <a:pPr>
                <a:defRPr/>
              </a:pPr>
              <a:t>10.05.2013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CDD2AA-A06B-41CD-9CC2-28741E667A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8CDF268-B743-41BC-84A0-F2498A3931C1}" type="datetimeFigureOut">
              <a:rPr lang="ru-RU"/>
              <a:pPr>
                <a:defRPr/>
              </a:pPr>
              <a:t>10.05.2013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48EA998-900A-4EBA-9712-F6CE34F3C9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%D0%9D%D0%BE%D0%B2%D0%B5%D0%BB%D0%BB%D0%B0" TargetMode="External"/><Relationship Id="rId13" Type="http://schemas.openxmlformats.org/officeDocument/2006/relationships/hyperlink" Target="http://ru.wikipedia.org/wiki/%D0%A1%D0%BA%D0%B0%D0%B7%D0%BA%D0%B0" TargetMode="External"/><Relationship Id="rId18" Type="http://schemas.openxmlformats.org/officeDocument/2006/relationships/hyperlink" Target="http://ru.wikipedia.org/wiki/%D0%A1%D1%82%D0%B0%D0%BD%D1%81%D1%8B" TargetMode="External"/><Relationship Id="rId26" Type="http://schemas.openxmlformats.org/officeDocument/2006/relationships/hyperlink" Target="http://ru.wikipedia.org/wiki/%D0%9A%D0%BE%D0%BC%D0%B5%D0%B4%D0%B8%D1%8F" TargetMode="External"/><Relationship Id="rId3" Type="http://schemas.openxmlformats.org/officeDocument/2006/relationships/hyperlink" Target="http://ru.wikipedia.org/wiki/%D0%94%D1%80%D0%B5%D0%B2%D0%BD%D0%B5%D0%B3%D1%80%D0%B5%D1%87%D0%B5%D1%81%D0%BA%D0%B8%D0%B9_%D1%8F%D0%B7%D1%8B%D0%BA" TargetMode="External"/><Relationship Id="rId21" Type="http://schemas.openxmlformats.org/officeDocument/2006/relationships/hyperlink" Target="http://ru.wikipedia.org/wiki/%D0%9C%D0%B0%D0%B4%D1%80%D0%B8%D0%B3%D0%B0%D0%BB" TargetMode="External"/><Relationship Id="rId7" Type="http://schemas.openxmlformats.org/officeDocument/2006/relationships/hyperlink" Target="http://ru.wikipedia.org/wiki/%D0%9C%D0%B8%D1%84" TargetMode="External"/><Relationship Id="rId12" Type="http://schemas.openxmlformats.org/officeDocument/2006/relationships/hyperlink" Target="http://ru.wikipedia.org/wiki/%D0%A0%D0%BE%D0%BC%D0%B0%D0%BD-%D1%8D%D0%BF%D0%BE%D0%BF%D0%B5%D1%8F" TargetMode="External"/><Relationship Id="rId17" Type="http://schemas.openxmlformats.org/officeDocument/2006/relationships/hyperlink" Target="http://ru.wikipedia.org/wiki/%D0%AD%D0%BF%D0%B8%D1%81%D1%82%D0%BE%D0%BB%D1%8F%D1%80%D0%BD%D0%B0%D1%8F_%D0%BB%D0%B8%D1%82%D0%B5%D1%80%D0%B0%D1%82%D1%83%D1%80%D0%B0" TargetMode="External"/><Relationship Id="rId25" Type="http://schemas.openxmlformats.org/officeDocument/2006/relationships/hyperlink" Target="http://ru.wikipedia.org/wiki/%D0%94%D1%80%D0%B0%D0%BC%D0%B0_(%D0%B6%D0%B0%D0%BD%D1%80)" TargetMode="External"/><Relationship Id="rId33" Type="http://schemas.openxmlformats.org/officeDocument/2006/relationships/hyperlink" Target="http://ru.wikipedia.org/wiki/%D0%9F%D0%BE%D1%8D%D0%BC%D0%B0" TargetMode="External"/><Relationship Id="rId2" Type="http://schemas.openxmlformats.org/officeDocument/2006/relationships/hyperlink" Target="http://ru.wikipedia.org/wiki/%D0%AD%D0%BF%D0%BE%D1%81_(%D1%80%D0%BE%D0%B4_%D0%BB%D0%B8%D1%82%D0%B5%D1%80%D0%B0%D1%82%D1%83%D1%80%D1%8B)" TargetMode="External"/><Relationship Id="rId16" Type="http://schemas.openxmlformats.org/officeDocument/2006/relationships/hyperlink" Target="http://ru.wikipedia.org/wiki/%D0%9E%D0%B4%D0%B0" TargetMode="External"/><Relationship Id="rId20" Type="http://schemas.openxmlformats.org/officeDocument/2006/relationships/hyperlink" Target="http://ru.wikipedia.org/wiki/%D0%AD%D0%BF%D0%B8%D0%B3%D1%80%D0%B0%D0%BC%D0%BC%D0%B0" TargetMode="External"/><Relationship Id="rId29" Type="http://schemas.openxmlformats.org/officeDocument/2006/relationships/hyperlink" Target="http://ru.wikipedia.org/wiki/%D0%92%D0%BE%D0%B4%D0%B5%D0%B2%D0%B8%D0%BB%D1%8C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ru.wikipedia.org/wiki/%D0%91%D0%B0%D0%BB%D0%BB%D0%B0%D0%B4%D0%B0" TargetMode="External"/><Relationship Id="rId11" Type="http://schemas.openxmlformats.org/officeDocument/2006/relationships/hyperlink" Target="http://ru.wikipedia.org/wiki/%D0%A0%D0%BE%D0%BC%D0%B0%D0%BD" TargetMode="External"/><Relationship Id="rId24" Type="http://schemas.openxmlformats.org/officeDocument/2006/relationships/hyperlink" Target="http://ru.wikipedia.org/wiki/%D0%94%D1%80%D0%B0%D0%BC%D0%B0_(%D1%80%D0%BE%D0%B4_%D0%BB%D0%B8%D1%82%D0%B5%D1%80%D0%B0%D1%82%D1%83%D1%80%D1%8B)" TargetMode="External"/><Relationship Id="rId32" Type="http://schemas.openxmlformats.org/officeDocument/2006/relationships/hyperlink" Target="http://ru.wikipedia.org/wiki/%D0%95%D0%B2%D0%B3%D0%B5%D0%BD%D0%B8%D0%B9_%D0%9E%D0%BD%D0%B5%D0%B3%D0%B8%D0%BD" TargetMode="External"/><Relationship Id="rId5" Type="http://schemas.openxmlformats.org/officeDocument/2006/relationships/hyperlink" Target="http://ru.wikipedia.org/wiki/%D0%91%D1%8B%D0%BB%D0%B8%D0%BD%D1%8B" TargetMode="External"/><Relationship Id="rId15" Type="http://schemas.openxmlformats.org/officeDocument/2006/relationships/hyperlink" Target="http://ru.wikipedia.org/wiki/%D0%9B%D0%B8%D1%80%D0%B8%D0%BA%D0%B0" TargetMode="External"/><Relationship Id="rId23" Type="http://schemas.openxmlformats.org/officeDocument/2006/relationships/hyperlink" Target="http://ru.wikipedia.org/wiki/%D0%AD%D0%BF%D0%B8%D1%82%D0%B0%D1%84%D0%B8%D1%8F" TargetMode="External"/><Relationship Id="rId28" Type="http://schemas.openxmlformats.org/officeDocument/2006/relationships/hyperlink" Target="http://ru.wikipedia.org/wiki/%D0%A2%D1%80%D0%B0%D0%B3%D0%B8%D0%BA%D0%BE%D0%BC%D0%B5%D0%B4%D0%B8%D1%8F" TargetMode="External"/><Relationship Id="rId10" Type="http://schemas.openxmlformats.org/officeDocument/2006/relationships/hyperlink" Target="http://ru.wikipedia.org/wiki/%D0%A0%D0%B0%D1%81%D1%81%D0%BA%D0%B0%D0%B7" TargetMode="External"/><Relationship Id="rId19" Type="http://schemas.openxmlformats.org/officeDocument/2006/relationships/hyperlink" Target="http://ru.wikipedia.org/wiki/%D0%AD%D0%BB%D0%B5%D0%B3%D0%B8%D1%8F" TargetMode="External"/><Relationship Id="rId31" Type="http://schemas.openxmlformats.org/officeDocument/2006/relationships/hyperlink" Target="http://ru.wikipedia.org/wiki/%D0%9B%D0%B8%D1%80%D0%BE%D1%8D%D0%BF%D0%B8%D0%BA%D0%B0" TargetMode="External"/><Relationship Id="rId4" Type="http://schemas.openxmlformats.org/officeDocument/2006/relationships/hyperlink" Target="http://ru.wikipedia.org/wiki/%D0%91%D0%B0%D1%81%D0%BD%D1%8F" TargetMode="External"/><Relationship Id="rId9" Type="http://schemas.openxmlformats.org/officeDocument/2006/relationships/hyperlink" Target="http://ru.wikipedia.org/wiki/%D0%9F%D0%BE%D0%B2%D0%B5%D1%81%D1%82%D1%8C" TargetMode="External"/><Relationship Id="rId14" Type="http://schemas.openxmlformats.org/officeDocument/2006/relationships/hyperlink" Target="http://ru.wikipedia.org/wiki/%D0%AD%D0%BF%D0%BE%D0%BF%D0%B5%D1%8F" TargetMode="External"/><Relationship Id="rId22" Type="http://schemas.openxmlformats.org/officeDocument/2006/relationships/hyperlink" Target="http://ru.wikipedia.org/wiki/%D0%AD%D0%BA%D0%BB%D0%BE%D0%B3%D0%B0_(%D1%81%D1%82%D0%B8%D1%85%D0%BE%D1%82%D0%B2%D0%BE%D1%80%D0%B5%D0%BD%D0%B8%D0%B5)" TargetMode="External"/><Relationship Id="rId27" Type="http://schemas.openxmlformats.org/officeDocument/2006/relationships/hyperlink" Target="http://ru.wikipedia.org/wiki/%D0%A2%D1%80%D0%B0%D0%B3%D0%B5%D0%B4%D0%B8%D1%8F_(%D0%B6%D0%B0%D0%BD%D1%80)" TargetMode="External"/><Relationship Id="rId30" Type="http://schemas.openxmlformats.org/officeDocument/2006/relationships/hyperlink" Target="http://ru.wikipedia.org/wiki/%D0%A4%D0%B0%D1%80%D1%81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%D0%9F%D0%BE%D1%8D%D0%B7%D0%B8%D1%8F" TargetMode="External"/><Relationship Id="rId3" Type="http://schemas.openxmlformats.org/officeDocument/2006/relationships/hyperlink" Target="http://ru.wikipedia.org/wiki/%D0%94%D0%BE%D0%BD_%D0%9A%D0%B8%D1%85%D0%BE%D1%82" TargetMode="External"/><Relationship Id="rId7" Type="http://schemas.openxmlformats.org/officeDocument/2006/relationships/hyperlink" Target="http://ru.wikipedia.org/wiki/%D0%A0%D0%BE%D0%BC%D0%B0%D0%BD_%D0%B2_%D1%81%D1%82%D0%B8%D1%85%D0%B0%D1%85" TargetMode="External"/><Relationship Id="rId2" Type="http://schemas.openxmlformats.org/officeDocument/2006/relationships/hyperlink" Target="http://ru.wikipedia.org/wiki/%D0%9F%D1%80%D0%BE%D0%B7%D0%B0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ru.wikipedia.org/wiki/%D0%A0%D0%BE%D0%BC%D0%B0%D0%BD" TargetMode="External"/><Relationship Id="rId11" Type="http://schemas.openxmlformats.org/officeDocument/2006/relationships/hyperlink" Target="http://ru.wikipedia.org/wiki/%D0%AF%D0%B7%D1%8B%D0%BA" TargetMode="External"/><Relationship Id="rId5" Type="http://schemas.openxmlformats.org/officeDocument/2006/relationships/hyperlink" Target="http://ru.wikipedia.org/wiki/%D0%91%D0%B5%D0%BB%D0%BB%D0%B5%D1%82%D1%80%D0%B8%D1%81%D1%82%D0%B8%D0%BA%D0%B0" TargetMode="External"/><Relationship Id="rId10" Type="http://schemas.openxmlformats.org/officeDocument/2006/relationships/hyperlink" Target="http://ru.wikipedia.org/wiki/%D0%A0%D0%B8%D1%82%D0%BC" TargetMode="External"/><Relationship Id="rId4" Type="http://schemas.openxmlformats.org/officeDocument/2006/relationships/hyperlink" Target="http://ru.wikipedia.org/wiki/%D0%A1%D0%B0%D0%BD%D1%87%D0%BE_%D0%9F%D0%B0%D0%BD%D1%81%D0%B0" TargetMode="External"/><Relationship Id="rId9" Type="http://schemas.openxmlformats.org/officeDocument/2006/relationships/hyperlink" Target="http://ru.wikipedia.org/wiki/%D0%A1%D1%82%D0%B8%D1%85%D0%BE%D1%82%D0%B2%D0%BE%D1%80%D0%B5%D0%BD%D0%B8%D0%B5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%D0%A0%D0%BE%D0%BC%D0%B0%D0%BD%D1%82%D0%B8%D0%B7%D0%BC" TargetMode="External"/><Relationship Id="rId13" Type="http://schemas.openxmlformats.org/officeDocument/2006/relationships/hyperlink" Target="http://ru.wikipedia.org/wiki/%D0%9C%D0%BE%D0%B4%D0%B5%D1%80%D0%BD%D0%B8%D0%B7%D0%BC" TargetMode="External"/><Relationship Id="rId3" Type="http://schemas.openxmlformats.org/officeDocument/2006/relationships/hyperlink" Target="http://ru.wikipedia.org/wiki/%D0%9A%D0%BB%D0%B0%D1%81%D1%81%D0%B8%D1%86%D0%B8%D0%B7%D0%BC" TargetMode="External"/><Relationship Id="rId7" Type="http://schemas.openxmlformats.org/officeDocument/2006/relationships/hyperlink" Target="http://ru.wikipedia.org/wiki/%D0%A1%D0%B5%D0%BD%D1%82%D0%B8%D0%BC%D0%B5%D0%BD%D1%82%D0%B0%D0%BB%D0%B8%D0%B7%D0%BC" TargetMode="External"/><Relationship Id="rId12" Type="http://schemas.openxmlformats.org/officeDocument/2006/relationships/hyperlink" Target="http://ru.wikipedia.org/wiki/%D0%90%D0%B2%D0%B0%D0%BD%D0%B3%D0%B0%D1%80%D0%B4%D0%B8%D0%B7%D0%BC" TargetMode="External"/><Relationship Id="rId17" Type="http://schemas.openxmlformats.org/officeDocument/2006/relationships/hyperlink" Target="http://ru.wikipedia.org/wiki/%D0%9B%D0%B8%D1%82%D0%B5%D1%80%D0%B0%D1%82%D1%83%D1%80%D0%B0_%D0%BF%D0%BE%D1%81%D1%82%D0%BC%D0%BE%D0%B4%D0%B5%D1%80%D0%BD%D0%B8%D0%B7%D0%BC%D0%B0" TargetMode="External"/><Relationship Id="rId2" Type="http://schemas.openxmlformats.org/officeDocument/2006/relationships/hyperlink" Target="http://ru.wikipedia.org/wiki/%D0%91%D0%B0%D1%80%D0%BE%D0%BA%D0%BA%D0%BE" TargetMode="External"/><Relationship Id="rId16" Type="http://schemas.openxmlformats.org/officeDocument/2006/relationships/hyperlink" Target="http://ru.wikipedia.org/wiki/%D0%A1%D0%BE%D1%86%D0%B8%D0%B0%D0%BB%D0%B8%D1%81%D1%82%D0%B8%D1%87%D0%B5%D1%81%D0%BA%D0%B8%D0%B9_%D1%80%D0%B5%D0%B0%D0%BB%D0%B8%D0%B7%D0%B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ru.wikipedia.org/wiki/%D0%9C%D0%BE%D0%BB%D1%8C%D0%B5%D1%80" TargetMode="External"/><Relationship Id="rId11" Type="http://schemas.openxmlformats.org/officeDocument/2006/relationships/hyperlink" Target="http://ru.wikipedia.org/wiki/%D0%A1%D0%B8%D0%BC%D0%B2%D0%BE%D0%BB%D0%B8%D0%B7%D0%BC" TargetMode="External"/><Relationship Id="rId5" Type="http://schemas.openxmlformats.org/officeDocument/2006/relationships/hyperlink" Target="http://ru.wikipedia.org/wiki/%D0%91%D1%83%D0%B0%D0%BB%D0%BE,_%D0%9D%D0%B8%D0%BA%D0%BE%D0%BB%D0%B0" TargetMode="External"/><Relationship Id="rId15" Type="http://schemas.openxmlformats.org/officeDocument/2006/relationships/hyperlink" Target="http://ru.wikipedia.org/wiki/%D0%9F%D0%BE%D1%82%D0%B5%D1%80%D1%8F%D0%BD%D0%BD%D0%BE%D0%B5_%D0%BF%D0%BE%D0%BA%D0%BE%D0%BB%D0%B5%D0%BD%D0%B8%D0%B5" TargetMode="External"/><Relationship Id="rId10" Type="http://schemas.openxmlformats.org/officeDocument/2006/relationships/hyperlink" Target="http://ru.wikipedia.org/wiki/%D0%9D%D0%B0%D1%82%D1%83%D1%80%D0%B0%D0%BB%D0%B8%D0%B7%D0%BC_(%D0%BB%D0%B8%D1%82%D0%B5%D1%80%D0%B0%D1%82%D1%83%D1%80%D0%B0)" TargetMode="External"/><Relationship Id="rId4" Type="http://schemas.openxmlformats.org/officeDocument/2006/relationships/hyperlink" Target="http://ru.wikipedia.org/wiki/%D0%9B%D0%B0%D1%84%D0%BE%D0%BD%D1%82%D0%B5%D0%BD,_%D0%96%D0%B0%D0%BD_%D0%B4%D0%B5" TargetMode="External"/><Relationship Id="rId9" Type="http://schemas.openxmlformats.org/officeDocument/2006/relationships/hyperlink" Target="http://ru.wikipedia.org/wiki/%D0%A0%D0%B5%D0%B0%D0%BB%D0%B8%D0%B7%D0%BC_(%D0%BB%D0%B8%D1%82%D0%B5%D1%80%D0%B0%D1%82%D1%83%D1%80%D0%B0)" TargetMode="External"/><Relationship Id="rId14" Type="http://schemas.openxmlformats.org/officeDocument/2006/relationships/hyperlink" Target="http://ru.wikipedia.org/wiki/%D0%9F%D0%BE%D1%82%D0%BE%D0%BA_%D1%81%D0%BE%D0%B7%D0%BD%D0%B0%D0%BD%D0%B8%D1%8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/>
          </p:cNvSpPr>
          <p:nvPr>
            <p:ph type="title"/>
          </p:nvPr>
        </p:nvSpPr>
        <p:spPr>
          <a:xfrm>
            <a:off x="457200" y="1412875"/>
            <a:ext cx="8229600" cy="2232025"/>
          </a:xfrm>
        </p:spPr>
        <p:txBody>
          <a:bodyPr/>
          <a:lstStyle/>
          <a:p>
            <a:r>
              <a:rPr lang="ru-RU" smtClean="0">
                <a:latin typeface="Arial" charset="0"/>
              </a:rPr>
              <a:t>Образовательные ресурсы </a:t>
            </a:r>
            <a:br>
              <a:rPr lang="ru-RU" smtClean="0">
                <a:latin typeface="Arial" charset="0"/>
              </a:rPr>
            </a:br>
            <a:r>
              <a:rPr lang="ru-RU" smtClean="0">
                <a:latin typeface="Arial" charset="0"/>
              </a:rPr>
              <a:t>по литературе</a:t>
            </a:r>
          </a:p>
        </p:txBody>
      </p:sp>
      <p:sp>
        <p:nvSpPr>
          <p:cNvPr id="16387" name="Rectangle 3"/>
          <p:cNvSpPr>
            <a:spLocks noGrp="1"/>
          </p:cNvSpPr>
          <p:nvPr>
            <p:ph type="body" idx="1"/>
          </p:nvPr>
        </p:nvSpPr>
        <p:spPr>
          <a:xfrm>
            <a:off x="5003800" y="4508500"/>
            <a:ext cx="3683000" cy="1152525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ru-RU" sz="1800" smtClean="0">
                <a:latin typeface="Arial" charset="0"/>
              </a:rPr>
              <a:t>Подготовила: Васильева А.С.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188" y="357188"/>
            <a:ext cx="8358187" cy="6072187"/>
          </a:xfrm>
          <a:solidFill>
            <a:schemeClr val="bg1"/>
          </a:solidFill>
        </p:spPr>
        <p:txBody>
          <a:bodyPr rtlCol="0">
            <a:noAutofit/>
          </a:bodyPr>
          <a:lstStyle/>
          <a:p>
            <a:pPr lvl="1"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  <a:hlinkClick r:id="rId2" tooltip="Эпос (род литературы)"/>
              </a:rPr>
              <a:t>1 Эпос</a:t>
            </a:r>
            <a:endParaRPr lang="ru-RU" sz="1400" b="1" dirty="0" smtClean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1"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Э́пос</a:t>
            </a:r>
            <a:r>
              <a:rPr lang="ru-RU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ru-RU" sz="1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  <a:hlinkClick r:id="rId3" tooltip="Древнегреческий язык"/>
              </a:rPr>
              <a:t>др.-греч</a:t>
            </a:r>
            <a:r>
              <a:rPr lang="ru-RU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  <a:hlinkClick r:id="rId3" tooltip="Древнегреческий язык"/>
              </a:rPr>
              <a:t>.</a:t>
            </a:r>
            <a:r>
              <a:rPr lang="ru-RU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ἔπος </a:t>
            </a:r>
            <a:r>
              <a:rPr lang="ru-RU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— «слово», «повествование») — </a:t>
            </a:r>
            <a:r>
              <a:rPr lang="ru-RU" sz="1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повествование</a:t>
            </a:r>
            <a:r>
              <a:rPr lang="ru-RU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о событиях, предполагаемых в прошлом (как бы свершившихся и вспоминаемых повествователем). Эпические произведения описывают внешнюю по отношению к автору объективную действительность. Описание персонажей сконцентрировано на их поведении и поступках, а не на внутреннем мире, как в лирике. </a:t>
            </a:r>
          </a:p>
          <a:p>
            <a:pPr lvl="1"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Эпические жанры: 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  <a:hlinkClick r:id="rId4" tooltip="Басня"/>
              </a:rPr>
              <a:t>басня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  <a:hlinkClick r:id="rId5" tooltip="Былины"/>
              </a:rPr>
              <a:t>былина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  <a:hlinkClick r:id="rId6" tooltip="Баллада"/>
              </a:rPr>
              <a:t>баллада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  <a:hlinkClick r:id="rId7" tooltip="Миф"/>
              </a:rPr>
              <a:t>миф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  <a:hlinkClick r:id="rId8" tooltip="Новелла"/>
              </a:rPr>
              <a:t>новелла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  <a:hlinkClick r:id="rId9" tooltip="Повесть"/>
              </a:rPr>
              <a:t>повесть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  <a:hlinkClick r:id="rId10" tooltip="Рассказ"/>
              </a:rPr>
              <a:t>рассказ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  <a:hlinkClick r:id="rId11" tooltip="Роман"/>
              </a:rPr>
              <a:t>роман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  <a:hlinkClick r:id="rId12" tooltip="Роман-эпопея"/>
              </a:rPr>
              <a:t>роман-эпопея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  <a:hlinkClick r:id="rId13" tooltip="Сказка"/>
              </a:rPr>
              <a:t>сказка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  <a:hlinkClick r:id="rId14" tooltip="Эпопея"/>
              </a:rPr>
              <a:t>эпопея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художественный очерк.</a:t>
            </a:r>
          </a:p>
          <a:p>
            <a:pPr lvl="1"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  <a:hlinkClick r:id="rId15" tooltip="Лирика"/>
              </a:rPr>
              <a:t>2 Лирика</a:t>
            </a:r>
            <a:endParaRPr lang="ru-RU" sz="1400" b="1" dirty="0" smtClean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1"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Лирика — род литературы, который основывается на обращении к сфере внутреннего — к состояниям человеческого сознания, эмоциям, впечатлениям, переживаниям.</a:t>
            </a:r>
          </a:p>
          <a:p>
            <a:pPr lvl="1"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Лирические жанры: </a:t>
            </a:r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  <a:hlinkClick r:id="rId16" tooltip="Ода"/>
              </a:rPr>
              <a:t>ода</a:t>
            </a:r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  <a:hlinkClick r:id="rId17" tooltip="Эпистолярная литература"/>
              </a:rPr>
              <a:t>послание</a:t>
            </a:r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  <a:hlinkClick r:id="rId18" tooltip="Стансы"/>
              </a:rPr>
              <a:t>стансы</a:t>
            </a:r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  <a:hlinkClick r:id="rId19" tooltip="Элегия"/>
              </a:rPr>
              <a:t>элегия</a:t>
            </a:r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  <a:hlinkClick r:id="rId20" tooltip="Эпиграмма"/>
              </a:rPr>
              <a:t>эпиграмма</a:t>
            </a:r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  <a:hlinkClick r:id="rId21" tooltip="Мадригал"/>
              </a:rPr>
              <a:t>мадригал</a:t>
            </a:r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  <a:hlinkClick r:id="rId22" tooltip="Эклога (стихотворение)"/>
              </a:rPr>
              <a:t>эклога</a:t>
            </a:r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  <a:hlinkClick r:id="rId23" tooltip="Эпитафия"/>
              </a:rPr>
              <a:t>эпитафия</a:t>
            </a: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lvl="1"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  <a:hlinkClick r:id="rId24" tooltip="Драма (род литературы)"/>
              </a:rPr>
              <a:t>3 Драма</a:t>
            </a:r>
            <a:endParaRPr lang="ru-RU" sz="1400" b="1" dirty="0" smtClean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1"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Драма — род литературы, воспроизводящий прежде всего внешний для автора мир — поступки, взаимоотношения людей, конфликты, но в отличие от эпоса имеющий не повествовательную, а диалогическую форму. В драматических произведениях текст от лица автора носит эпизодический характер. Большинство драматических произведений пишется для последующей постановки в театре.</a:t>
            </a:r>
          </a:p>
          <a:p>
            <a:pPr lvl="1"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Драматические жанры: 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  <a:hlinkClick r:id="rId25" tooltip="Драма (жанр)"/>
              </a:rPr>
              <a:t>драма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  <a:hlinkClick r:id="rId26" tooltip="Комедия"/>
              </a:rPr>
              <a:t>комедия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  <a:hlinkClick r:id="rId27" tooltip="Трагедия (жанр)"/>
              </a:rPr>
              <a:t>трагедия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  <a:hlinkClick r:id="rId28" tooltip="Трагикомедия"/>
              </a:rPr>
              <a:t>трагикомедия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  <a:hlinkClick r:id="rId29" tooltip="Водевиль"/>
              </a:rPr>
              <a:t>водевиль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  <a:hlinkClick r:id="rId30" tooltip="Фарс"/>
              </a:rPr>
              <a:t>фарс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lvl="1"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  <a:hlinkClick r:id="rId31" tooltip="Лироэпика"/>
              </a:rPr>
              <a:t>4 </a:t>
            </a:r>
            <a:r>
              <a:rPr lang="ru-RU" sz="1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  <a:hlinkClick r:id="rId31" tooltip="Лироэпика"/>
              </a:rPr>
              <a:t>Лироэпика</a:t>
            </a:r>
            <a:endParaRPr lang="ru-RU" sz="1400" b="1" dirty="0" smtClean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1"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К </a:t>
            </a:r>
            <a:r>
              <a:rPr lang="ru-RU" sz="1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лироэпике</a:t>
            </a:r>
            <a:r>
              <a:rPr lang="ru-RU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относят произведения, сочетающие в себе элементы эпоса и лирики, </a:t>
            </a:r>
            <a:r>
              <a:rPr lang="ru-RU" sz="1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повествовательныый</a:t>
            </a:r>
            <a:r>
              <a:rPr lang="ru-RU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сюжет и раскрытие внутреннего мира героев. К </a:t>
            </a:r>
            <a:r>
              <a:rPr lang="ru-RU" sz="1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лироэпике</a:t>
            </a:r>
            <a:r>
              <a:rPr lang="ru-RU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также могут относиться эпические произведения, написанные в стихотворной форме. Типичный пример лироэпического произведения — роман в стихах «</a:t>
            </a:r>
            <a:r>
              <a:rPr lang="ru-RU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  <a:hlinkClick r:id="rId32" tooltip="Евгений Онегин"/>
              </a:rPr>
              <a:t>Евгений Онегин</a:t>
            </a:r>
            <a:r>
              <a:rPr lang="ru-RU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».</a:t>
            </a:r>
          </a:p>
          <a:p>
            <a:pPr lvl="1"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Лироэпические жанры: </a:t>
            </a:r>
            <a:r>
              <a:rPr lang="ru-RU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  <a:hlinkClick r:id="rId6" tooltip="Баллада"/>
              </a:rPr>
              <a:t>баллада</a:t>
            </a:r>
            <a:r>
              <a:rPr lang="ru-RU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  <a:hlinkClick r:id="rId33" tooltip="Поэма"/>
              </a:rPr>
              <a:t>поэма</a:t>
            </a:r>
            <a:r>
              <a:rPr lang="ru-RU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  <a:hlinkClick r:id="rId4" tooltip="Басня"/>
              </a:rPr>
              <a:t>басня</a:t>
            </a:r>
            <a:r>
              <a:rPr lang="ru-RU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, историческая песня, романы, повести и рассказы в стихах.</a:t>
            </a:r>
          </a:p>
          <a:p>
            <a:pPr lvl="1" algn="l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5"/>
            <a:ext cx="8229600" cy="6429375"/>
          </a:xfrm>
        </p:spPr>
        <p:txBody>
          <a:bodyPr rtlCol="0">
            <a:noAutofit/>
          </a:bodyPr>
          <a:lstStyle/>
          <a:p>
            <a:pPr lvl="1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  <a:hlinkClick r:id="rId2" tooltip="Проза"/>
              </a:rPr>
              <a:t>5 Проза</a:t>
            </a:r>
            <a:endParaRPr lang="ru-RU" sz="1400" b="1" dirty="0" smtClean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1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  <a:hlinkClick r:id="rId3" tooltip="Дон Кихот"/>
              </a:rPr>
              <a:t>Дон Кихот</a:t>
            </a:r>
            <a:r>
              <a:rPr lang="ru-RU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и </a:t>
            </a:r>
            <a:r>
              <a:rPr lang="ru-RU" sz="1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  <a:hlinkClick r:id="rId4" tooltip="Санчо Панса"/>
              </a:rPr>
              <a:t>Санчо</a:t>
            </a:r>
            <a:r>
              <a:rPr lang="ru-RU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  <a:hlinkClick r:id="rId4" tooltip="Санчо Панса"/>
              </a:rPr>
              <a:t> </a:t>
            </a:r>
            <a:r>
              <a:rPr lang="ru-RU" sz="1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  <a:hlinkClick r:id="rId4" tooltip="Санчо Панса"/>
              </a:rPr>
              <a:t>Панса</a:t>
            </a:r>
            <a:endParaRPr lang="ru-RU" sz="1400" dirty="0" smtClean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1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Прозаическим считается такой литературный текст, в котором отдельный, независимый от речевого ритм не вторгается в языковую ткань и не влияет на содержание. 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Проза широко используется в </a:t>
            </a:r>
            <a:r>
              <a:rPr lang="ru-RU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  <a:hlinkClick r:id="rId5" tooltip="Беллетристика"/>
              </a:rPr>
              <a:t>беллетристике</a:t>
            </a:r>
            <a:r>
              <a:rPr lang="ru-RU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 — при создании </a:t>
            </a:r>
            <a:r>
              <a:rPr lang="ru-RU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  <a:hlinkClick r:id="rId6" tooltip="Роман"/>
              </a:rPr>
              <a:t>романов</a:t>
            </a:r>
            <a:r>
              <a:rPr lang="ru-RU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, коротких историй и т. д. Отдельные примеры таких произведений известны уже много веков, однако в самостоятельную форму литературных произведений они развились относительно недавно.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endParaRPr lang="ru-RU" sz="1400" b="1" dirty="0" smtClean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  <a:hlinkClick r:id="rId6" tooltip="Роман"/>
            </a:endParaRPr>
          </a:p>
          <a:p>
            <a:pPr lvl="1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  <a:hlinkClick r:id="rId6" tooltip="Роман"/>
              </a:rPr>
              <a:t>6 Роман</a:t>
            </a:r>
            <a:r>
              <a:rPr lang="ru-RU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 — наиболее популярная разновидность современной прозы (впрочем, в литературе известен и </a:t>
            </a:r>
            <a:r>
              <a:rPr lang="ru-RU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  <a:hlinkClick r:id="rId7" tooltip="Роман в стихах"/>
              </a:rPr>
              <a:t>роман в стихах</a:t>
            </a:r>
            <a:r>
              <a:rPr lang="ru-RU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) — представляет собой достаточно длинное повествование, охватывающее значительный период жизни одного или нескольких персонажей и описывающее этот период с достаточной подробностью. 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В Европе ранние романы не рассматривались в качестве серьёзной литературы, их создание казалось совсем не трудным. Позже, однако, стало ясным, что и проза может обеспечивать эстетическое удовольствие без привлечения поэтических техник. Вдобавок, отсутствие жёстких рамок поэзии позволяет авторам глубже сосредоточиться на содержании произведения, полнее работать с деталями сюжета, по сути, полнее, чем это можно ожидать даже от повествований в стихотворной форме. Такая свобода также позволяет авторам экспериментировать с различными стилями в рамках одного произведения.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1400" b="1" dirty="0" smtClean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400" b="1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  <a:hlinkClick r:id="rId8" tooltip="Поэзия"/>
              </a:rPr>
              <a:t>       7 Поэзия</a:t>
            </a:r>
            <a:endParaRPr lang="ru-RU" sz="1400" u="sng" dirty="0" smtClean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          В общем случае, </a:t>
            </a:r>
            <a:r>
              <a:rPr lang="ru-RU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  <a:hlinkClick r:id="rId9" tooltip="Стихотворение"/>
              </a:rPr>
              <a:t>стихотворение</a:t>
            </a:r>
            <a:r>
              <a:rPr lang="ru-RU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 — это литературное произведение, обладающее особой </a:t>
            </a:r>
            <a:r>
              <a:rPr lang="ru-RU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  <a:hlinkClick r:id="rId10" tooltip="Ритм"/>
              </a:rPr>
              <a:t>ритмической</a:t>
            </a:r>
            <a:r>
              <a:rPr lang="ru-RU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структурой, не вытекающей из естественного ритма </a:t>
            </a:r>
            <a:r>
              <a:rPr lang="ru-RU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  <a:hlinkClick r:id="rId11" tooltip="Язык"/>
              </a:rPr>
              <a:t>языка</a:t>
            </a:r>
            <a:r>
              <a:rPr lang="ru-RU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.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50"/>
            <a:ext cx="8229600" cy="6143625"/>
          </a:xfrm>
        </p:spPr>
        <p:txBody>
          <a:bodyPr rtlCol="0">
            <a:normAutofit fontScale="25000" lnSpcReduction="20000"/>
          </a:bodyPr>
          <a:lstStyle/>
          <a:p>
            <a:pPr algn="ctr" fontAlgn="auto">
              <a:lnSpc>
                <a:spcPct val="12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6400" b="1" dirty="0" smtClean="0">
                <a:latin typeface="Arial" pitchFamily="34" charset="0"/>
                <a:cs typeface="Arial" pitchFamily="34" charset="0"/>
              </a:rPr>
              <a:t> Художественные методы и направления</a:t>
            </a:r>
          </a:p>
          <a:p>
            <a:pPr fontAlgn="auto">
              <a:lnSpc>
                <a:spcPct val="12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5600" b="1" dirty="0" smtClean="0">
                <a:latin typeface="Arial" pitchFamily="34" charset="0"/>
                <a:cs typeface="Arial" pitchFamily="34" charset="0"/>
              </a:rPr>
              <a:t>       </a:t>
            </a:r>
            <a:endParaRPr lang="ru-RU" sz="4800" dirty="0" smtClean="0">
              <a:latin typeface="Arial" pitchFamily="34" charset="0"/>
              <a:cs typeface="Arial" pitchFamily="34" charset="0"/>
            </a:endParaRPr>
          </a:p>
          <a:p>
            <a:pPr fontAlgn="auto">
              <a:lnSpc>
                <a:spcPct val="12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4800" dirty="0" smtClean="0">
                <a:latin typeface="Arial" pitchFamily="34" charset="0"/>
                <a:cs typeface="Arial" pitchFamily="34" charset="0"/>
                <a:hlinkClick r:id="rId2" tooltip="Барокко"/>
              </a:rPr>
              <a:t>Барокко</a:t>
            </a:r>
            <a:r>
              <a:rPr lang="ru-RU" sz="4800" dirty="0" smtClean="0">
                <a:latin typeface="Arial" pitchFamily="34" charset="0"/>
                <a:cs typeface="Arial" pitchFamily="34" charset="0"/>
              </a:rPr>
              <a:t> — направление, характеризующееся сочетанием реалистических описаний с их аллегорическим изображением. </a:t>
            </a:r>
          </a:p>
          <a:p>
            <a:pPr fontAlgn="auto">
              <a:lnSpc>
                <a:spcPct val="12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4800" dirty="0" smtClean="0">
                <a:latin typeface="Arial" pitchFamily="34" charset="0"/>
                <a:cs typeface="Arial" pitchFamily="34" charset="0"/>
                <a:hlinkClick r:id="rId3" tooltip="Классицизм"/>
              </a:rPr>
              <a:t>Классицизм</a:t>
            </a:r>
            <a:r>
              <a:rPr lang="ru-RU" sz="4800" dirty="0" smtClean="0">
                <a:latin typeface="Arial" pitchFamily="34" charset="0"/>
                <a:cs typeface="Arial" pitchFamily="34" charset="0"/>
              </a:rPr>
              <a:t> — направление, основным предметом творчества которого был конфликт между общественным долгом и личными страстями. Высокого развития достигли также «низкие» жанры — басня (</a:t>
            </a:r>
            <a:r>
              <a:rPr lang="ru-RU" sz="4800" dirty="0" smtClean="0">
                <a:latin typeface="Arial" pitchFamily="34" charset="0"/>
                <a:cs typeface="Arial" pitchFamily="34" charset="0"/>
                <a:hlinkClick r:id="rId4" tooltip="Лафонтен, Жан де"/>
              </a:rPr>
              <a:t>Ж. Лафонтен</a:t>
            </a:r>
            <a:r>
              <a:rPr lang="ru-RU" sz="4800" dirty="0" smtClean="0">
                <a:latin typeface="Arial" pitchFamily="34" charset="0"/>
                <a:cs typeface="Arial" pitchFamily="34" charset="0"/>
              </a:rPr>
              <a:t>), сатира (</a:t>
            </a:r>
            <a:r>
              <a:rPr lang="ru-RU" sz="4800" dirty="0" err="1" smtClean="0">
                <a:latin typeface="Arial" pitchFamily="34" charset="0"/>
                <a:cs typeface="Arial" pitchFamily="34" charset="0"/>
                <a:hlinkClick r:id="rId5" tooltip="Буало, Никола"/>
              </a:rPr>
              <a:t>Буало</a:t>
            </a:r>
            <a:r>
              <a:rPr lang="ru-RU" sz="4800" dirty="0" smtClean="0">
                <a:latin typeface="Arial" pitchFamily="34" charset="0"/>
                <a:cs typeface="Arial" pitchFamily="34" charset="0"/>
              </a:rPr>
              <a:t>), комедия (</a:t>
            </a:r>
            <a:r>
              <a:rPr lang="ru-RU" sz="4800" dirty="0" smtClean="0">
                <a:latin typeface="Arial" pitchFamily="34" charset="0"/>
                <a:cs typeface="Arial" pitchFamily="34" charset="0"/>
                <a:hlinkClick r:id="rId6" tooltip="Мольер"/>
              </a:rPr>
              <a:t>Мольер</a:t>
            </a:r>
            <a:r>
              <a:rPr lang="ru-RU" sz="4800" dirty="0" smtClean="0">
                <a:latin typeface="Arial" pitchFamily="34" charset="0"/>
                <a:cs typeface="Arial" pitchFamily="34" charset="0"/>
              </a:rPr>
              <a:t>).</a:t>
            </a:r>
          </a:p>
          <a:p>
            <a:pPr fontAlgn="auto">
              <a:lnSpc>
                <a:spcPct val="12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4800" dirty="0" smtClean="0">
                <a:latin typeface="Arial" pitchFamily="34" charset="0"/>
                <a:cs typeface="Arial" pitchFamily="34" charset="0"/>
                <a:hlinkClick r:id="rId7" tooltip="Сентиментализм"/>
              </a:rPr>
              <a:t>Сентиментализм</a:t>
            </a:r>
            <a:r>
              <a:rPr lang="ru-RU" sz="4800" dirty="0" smtClean="0">
                <a:latin typeface="Arial" pitchFamily="34" charset="0"/>
                <a:cs typeface="Arial" pitchFamily="34" charset="0"/>
              </a:rPr>
              <a:t> — направление, делающее упор на читательское восприятие, то есть на чувственность, возникающую при их прочтении, отличается склонностью к идеализации и морализаторству.</a:t>
            </a:r>
          </a:p>
          <a:p>
            <a:pPr fontAlgn="auto">
              <a:lnSpc>
                <a:spcPct val="12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4800" dirty="0" smtClean="0">
                <a:latin typeface="Arial" pitchFamily="34" charset="0"/>
                <a:cs typeface="Arial" pitchFamily="34" charset="0"/>
                <a:hlinkClick r:id="rId8" tooltip="Романтизм"/>
              </a:rPr>
              <a:t>Романтизм</a:t>
            </a:r>
            <a:r>
              <a:rPr lang="ru-RU" sz="4800" dirty="0" smtClean="0">
                <a:latin typeface="Arial" pitchFamily="34" charset="0"/>
                <a:cs typeface="Arial" pitchFamily="34" charset="0"/>
              </a:rPr>
              <a:t> — многоплановое направление, характеризующееся интересом к возвышенному, фольклору, мистике, путешествиям, стихиям, теме добра и зла.</a:t>
            </a:r>
          </a:p>
          <a:p>
            <a:pPr fontAlgn="auto">
              <a:lnSpc>
                <a:spcPct val="12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4800" dirty="0" smtClean="0">
                <a:latin typeface="Arial" pitchFamily="34" charset="0"/>
                <a:cs typeface="Arial" pitchFamily="34" charset="0"/>
                <a:hlinkClick r:id="rId9" tooltip="Реализм (литература)"/>
              </a:rPr>
              <a:t>Реализм</a:t>
            </a:r>
            <a:r>
              <a:rPr lang="ru-RU" sz="4800" dirty="0" smtClean="0">
                <a:latin typeface="Arial" pitchFamily="34" charset="0"/>
                <a:cs typeface="Arial" pitchFamily="34" charset="0"/>
              </a:rPr>
              <a:t> — направление в литературе, наиболее правдиво и беспристрастно описывающее реальный мир, сосредоточенное на описании близких к реальным судеб, обстоятельств и событий.</a:t>
            </a:r>
          </a:p>
          <a:p>
            <a:pPr fontAlgn="auto">
              <a:lnSpc>
                <a:spcPct val="12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4800" dirty="0" smtClean="0">
                <a:latin typeface="Arial" pitchFamily="34" charset="0"/>
                <a:cs typeface="Arial" pitchFamily="34" charset="0"/>
                <a:hlinkClick r:id="rId10" tooltip="Натурализм (литература)"/>
              </a:rPr>
              <a:t>Натурализм</a:t>
            </a:r>
            <a:r>
              <a:rPr lang="ru-RU" sz="4800" dirty="0" smtClean="0">
                <a:latin typeface="Arial" pitchFamily="34" charset="0"/>
                <a:cs typeface="Arial" pitchFamily="34" charset="0"/>
              </a:rPr>
              <a:t> — поздняя стадия развития реализма в литературе конца XIX-начала XX века. Писатели стремились к наиболее бесстрастному и объективному воспроизведению реальности методами литературного «протоколирования», к превращению романов в документ о состоянии общества в определённом месте и времени. </a:t>
            </a:r>
          </a:p>
          <a:p>
            <a:pPr fontAlgn="auto">
              <a:lnSpc>
                <a:spcPct val="12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4800" dirty="0" smtClean="0">
                <a:latin typeface="Arial" pitchFamily="34" charset="0"/>
                <a:cs typeface="Arial" pitchFamily="34" charset="0"/>
                <a:hlinkClick r:id="rId11" tooltip="Символизм"/>
              </a:rPr>
              <a:t>Символизм</a:t>
            </a:r>
            <a:r>
              <a:rPr lang="ru-RU" sz="4800" dirty="0" smtClean="0">
                <a:latin typeface="Arial" pitchFamily="34" charset="0"/>
                <a:cs typeface="Arial" pitchFamily="34" charset="0"/>
              </a:rPr>
              <a:t> — направление, в котором символ становится основным элементом. Символизм характеризует экспериментаторский характер, стремление к новаторству, космополитизм и обширный диапазон влияний. </a:t>
            </a:r>
          </a:p>
          <a:p>
            <a:pPr fontAlgn="auto">
              <a:lnSpc>
                <a:spcPct val="12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4800" dirty="0" smtClean="0">
                <a:latin typeface="Arial" pitchFamily="34" charset="0"/>
                <a:cs typeface="Arial" pitchFamily="34" charset="0"/>
                <a:hlinkClick r:id="rId12" tooltip="Авангардизм"/>
              </a:rPr>
              <a:t>Авангардизм</a:t>
            </a:r>
            <a:r>
              <a:rPr lang="ru-RU" sz="4800" dirty="0" smtClean="0">
                <a:latin typeface="Arial" pitchFamily="34" charset="0"/>
                <a:cs typeface="Arial" pitchFamily="34" charset="0"/>
              </a:rPr>
              <a:t> — многозначный термин, характеризующий </a:t>
            </a:r>
            <a:r>
              <a:rPr lang="ru-RU" sz="4800" dirty="0" err="1" smtClean="0">
                <a:latin typeface="Arial" pitchFamily="34" charset="0"/>
                <a:cs typeface="Arial" pitchFamily="34" charset="0"/>
              </a:rPr>
              <a:t>антитрадиционный</a:t>
            </a:r>
            <a:r>
              <a:rPr lang="ru-RU" sz="4800" dirty="0" smtClean="0">
                <a:latin typeface="Arial" pitchFamily="34" charset="0"/>
                <a:cs typeface="Arial" pitchFamily="34" charset="0"/>
              </a:rPr>
              <a:t> по форме способ выражения.</a:t>
            </a:r>
          </a:p>
          <a:p>
            <a:pPr fontAlgn="auto">
              <a:lnSpc>
                <a:spcPct val="12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4800" dirty="0" smtClean="0">
                <a:latin typeface="Arial" pitchFamily="34" charset="0"/>
                <a:cs typeface="Arial" pitchFamily="34" charset="0"/>
                <a:hlinkClick r:id="rId13" tooltip="Модернизм"/>
              </a:rPr>
              <a:t>Модернизм</a:t>
            </a:r>
            <a:r>
              <a:rPr lang="ru-RU" sz="4800" dirty="0" smtClean="0">
                <a:latin typeface="Arial" pitchFamily="34" charset="0"/>
                <a:cs typeface="Arial" pitchFamily="34" charset="0"/>
              </a:rPr>
              <a:t> — совокупность течений в литературе первой половины 20 века. Связан с такими понятиями, как </a:t>
            </a:r>
            <a:r>
              <a:rPr lang="ru-RU" sz="4800" dirty="0" smtClean="0">
                <a:latin typeface="Arial" pitchFamily="34" charset="0"/>
                <a:cs typeface="Arial" pitchFamily="34" charset="0"/>
                <a:hlinkClick r:id="rId14" tooltip="Поток сознания"/>
              </a:rPr>
              <a:t>поток сознания</a:t>
            </a:r>
            <a:r>
              <a:rPr lang="ru-RU" sz="4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sz="4800" dirty="0" smtClean="0">
                <a:latin typeface="Arial" pitchFamily="34" charset="0"/>
                <a:cs typeface="Arial" pitchFamily="34" charset="0"/>
                <a:hlinkClick r:id="rId15" tooltip="Потерянное поколение"/>
              </a:rPr>
              <a:t>потерянное поколение</a:t>
            </a:r>
            <a:r>
              <a:rPr lang="ru-RU" sz="48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fontAlgn="auto">
              <a:lnSpc>
                <a:spcPct val="12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4800" dirty="0" smtClean="0">
                <a:latin typeface="Arial" pitchFamily="34" charset="0"/>
                <a:cs typeface="Arial" pitchFamily="34" charset="0"/>
                <a:hlinkClick r:id="rId16" tooltip="Социалистический реализм"/>
              </a:rPr>
              <a:t>Социалистический реализм</a:t>
            </a:r>
            <a:r>
              <a:rPr lang="ru-RU" sz="4800" dirty="0" smtClean="0">
                <a:latin typeface="Arial" pitchFamily="34" charset="0"/>
                <a:cs typeface="Arial" pitchFamily="34" charset="0"/>
              </a:rPr>
              <a:t> — направление в литературе Советского Союза и стран </a:t>
            </a:r>
            <a:r>
              <a:rPr lang="ru-RU" sz="4800" dirty="0" err="1" smtClean="0">
                <a:latin typeface="Arial" pitchFamily="34" charset="0"/>
                <a:cs typeface="Arial" pitchFamily="34" charset="0"/>
              </a:rPr>
              <a:t>Соцсодружества</a:t>
            </a:r>
            <a:r>
              <a:rPr lang="ru-RU" sz="4800" dirty="0" smtClean="0">
                <a:latin typeface="Arial" pitchFamily="34" charset="0"/>
                <a:cs typeface="Arial" pitchFamily="34" charset="0"/>
              </a:rPr>
              <a:t>, носившее пропагандистский характер и поддерживавшееся властью с целью идеологического воспитания народа и построения коммунизма. Прекратил своё существование после падения Коммунистического режима и отмены цензуры.</a:t>
            </a:r>
          </a:p>
          <a:p>
            <a:pPr fontAlgn="auto">
              <a:lnSpc>
                <a:spcPct val="12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4800" dirty="0" smtClean="0">
                <a:latin typeface="Arial" pitchFamily="34" charset="0"/>
                <a:cs typeface="Arial" pitchFamily="34" charset="0"/>
                <a:hlinkClick r:id="rId17" tooltip="Литература постмодернизма"/>
              </a:rPr>
              <a:t>Постмодернизм</a:t>
            </a:r>
            <a:r>
              <a:rPr lang="ru-RU" sz="4800" dirty="0" smtClean="0">
                <a:latin typeface="Arial" pitchFamily="34" charset="0"/>
                <a:cs typeface="Arial" pitchFamily="34" charset="0"/>
              </a:rPr>
              <a:t> — направление в литературе, основанное на игре со смыслами, иронии, нестандартном построении текстов, смешении жанров и стилей, вовлечении читателей.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626</Words>
  <PresentationFormat>On-screen Show (4:3)</PresentationFormat>
  <Paragraphs>37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7" baseType="lpstr">
      <vt:lpstr>Calibri</vt:lpstr>
      <vt:lpstr>Arial</vt:lpstr>
      <vt:lpstr>Тема Office</vt:lpstr>
      <vt:lpstr>Образовательные ресурсы  по литературе</vt:lpstr>
      <vt:lpstr>Слайд 2</vt:lpstr>
      <vt:lpstr>Слайд 3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User</cp:lastModifiedBy>
  <cp:revision>6</cp:revision>
  <dcterms:modified xsi:type="dcterms:W3CDTF">2013-05-10T11:37:32Z</dcterms:modified>
</cp:coreProperties>
</file>