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9" r:id="rId2"/>
    <p:sldId id="258" r:id="rId3"/>
    <p:sldId id="260" r:id="rId4"/>
    <p:sldId id="262" r:id="rId5"/>
    <p:sldId id="263" r:id="rId6"/>
    <p:sldId id="273" r:id="rId7"/>
    <p:sldId id="269" r:id="rId8"/>
    <p:sldId id="271" r:id="rId9"/>
    <p:sldId id="270" r:id="rId10"/>
    <p:sldId id="272" r:id="rId11"/>
    <p:sldId id="274" r:id="rId12"/>
  </p:sldIdLst>
  <p:sldSz cx="9144000" cy="6858000" type="screen4x3"/>
  <p:notesSz cx="6805613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3016">
          <p15:clr>
            <a:srgbClr val="000000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3131">
          <p15:clr>
            <a:srgbClr val="000000"/>
          </p15:clr>
        </p15:guide>
        <p15:guide id="2" pos="2145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2"/>
    <a:srgbClr val="A27B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470" y="-96"/>
      </p:cViewPr>
      <p:guideLst>
        <p:guide orient="horz" pos="2160"/>
        <p:guide pos="301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Google Shape;294;n"/>
          <p:cNvSpPr txBox="1">
            <a:spLocks noGrp="1"/>
          </p:cNvSpPr>
          <p:nvPr>
            <p:ph type="dt" idx="10"/>
          </p:nvPr>
        </p:nvSpPr>
        <p:spPr>
          <a:xfrm>
            <a:off x="3854450" y="0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n"/>
          <p:cNvSpPr>
            <a:spLocks noGrp="1" noRot="1" noChangeAspect="1"/>
          </p:cNvSpPr>
          <p:nvPr>
            <p:ph type="sldImg" idx="3"/>
          </p:nvPr>
        </p:nvSpPr>
        <p:spPr>
          <a:xfrm>
            <a:off x="919162" y="746125"/>
            <a:ext cx="4967400" cy="372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6" name="Google Shape;296;n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7" name="Google Shape;297;n"/>
          <p:cNvSpPr txBox="1">
            <a:spLocks noGrp="1"/>
          </p:cNvSpPr>
          <p:nvPr>
            <p:ph type="ftr" idx="11"/>
          </p:nvPr>
        </p:nvSpPr>
        <p:spPr>
          <a:xfrm>
            <a:off x="0" y="9440862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n"/>
          <p:cNvSpPr txBox="1">
            <a:spLocks noGrp="1"/>
          </p:cNvSpPr>
          <p:nvPr>
            <p:ph type="sldNum" idx="12"/>
          </p:nvPr>
        </p:nvSpPr>
        <p:spPr>
          <a:xfrm>
            <a:off x="3854450" y="9440862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03" name="Google Shape;403;p4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:notes"/>
          <p:cNvSpPr txBox="1"/>
          <p:nvPr/>
        </p:nvSpPr>
        <p:spPr>
          <a:xfrm>
            <a:off x="3854450" y="9440862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/>
          </a:p>
        </p:txBody>
      </p:sp>
      <p:sp>
        <p:nvSpPr>
          <p:cNvPr id="405" name="Google Shape;405;p4:notes"/>
          <p:cNvSpPr txBox="1"/>
          <p:nvPr/>
        </p:nvSpPr>
        <p:spPr>
          <a:xfrm>
            <a:off x="0" y="9440862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94" name="Google Shape;394;p3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:notes"/>
          <p:cNvSpPr txBox="1"/>
          <p:nvPr/>
        </p:nvSpPr>
        <p:spPr>
          <a:xfrm>
            <a:off x="3854450" y="9440862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/>
          </a:p>
        </p:txBody>
      </p:sp>
      <p:sp>
        <p:nvSpPr>
          <p:cNvPr id="396" name="Google Shape;396;p3:notes"/>
          <p:cNvSpPr txBox="1"/>
          <p:nvPr/>
        </p:nvSpPr>
        <p:spPr>
          <a:xfrm>
            <a:off x="0" y="9440862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12" name="Google Shape;412;p5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:notes"/>
          <p:cNvSpPr txBox="1"/>
          <p:nvPr/>
        </p:nvSpPr>
        <p:spPr>
          <a:xfrm>
            <a:off x="0" y="9440862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:notes"/>
          <p:cNvSpPr txBox="1"/>
          <p:nvPr/>
        </p:nvSpPr>
        <p:spPr>
          <a:xfrm>
            <a:off x="3854450" y="9440862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747713"/>
            <a:ext cx="4975225" cy="3732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45" name="Google Shape;445;p7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7:notes"/>
          <p:cNvSpPr txBox="1"/>
          <p:nvPr/>
        </p:nvSpPr>
        <p:spPr>
          <a:xfrm>
            <a:off x="3854450" y="9440862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/>
          </a:p>
        </p:txBody>
      </p:sp>
      <p:sp>
        <p:nvSpPr>
          <p:cNvPr id="447" name="Google Shape;447;p7:notes"/>
          <p:cNvSpPr txBox="1"/>
          <p:nvPr/>
        </p:nvSpPr>
        <p:spPr>
          <a:xfrm>
            <a:off x="0" y="9440862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67" name="Google Shape;467;p8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8:notes"/>
          <p:cNvSpPr txBox="1"/>
          <p:nvPr/>
        </p:nvSpPr>
        <p:spPr>
          <a:xfrm>
            <a:off x="0" y="9440862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8:notes"/>
          <p:cNvSpPr txBox="1"/>
          <p:nvPr/>
        </p:nvSpPr>
        <p:spPr>
          <a:xfrm>
            <a:off x="3854450" y="9440862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87925" cy="3741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74" name="Google Shape;574;p13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3:notes"/>
          <p:cNvSpPr txBox="1"/>
          <p:nvPr/>
        </p:nvSpPr>
        <p:spPr>
          <a:xfrm>
            <a:off x="3854450" y="9440862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11</a:t>
            </a:fld>
            <a:endParaRPr/>
          </a:p>
        </p:txBody>
      </p:sp>
      <p:sp>
        <p:nvSpPr>
          <p:cNvPr id="576" name="Google Shape;576;p13:notes"/>
          <p:cNvSpPr txBox="1"/>
          <p:nvPr/>
        </p:nvSpPr>
        <p:spPr>
          <a:xfrm>
            <a:off x="0" y="9440862"/>
            <a:ext cx="2949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1"/>
          <p:cNvSpPr txBox="1">
            <a:spLocks noGrp="1"/>
          </p:cNvSpPr>
          <p:nvPr>
            <p:ph type="title"/>
          </p:nvPr>
        </p:nvSpPr>
        <p:spPr>
          <a:xfrm>
            <a:off x="722313" y="4406907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99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1"/>
          <p:cNvSpPr txBox="1">
            <a:spLocks noGrp="1"/>
          </p:cNvSpPr>
          <p:nvPr>
            <p:ph type="body" idx="1"/>
          </p:nvPr>
        </p:nvSpPr>
        <p:spPr>
          <a:xfrm>
            <a:off x="722313" y="2906721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1"/>
              <a:buNone/>
              <a:defRPr sz="1801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1"/>
              <a:buNone/>
              <a:defRPr sz="1401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1"/>
              <a:buNone/>
              <a:defRPr sz="1401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1"/>
              <a:buNone/>
              <a:defRPr sz="1401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1"/>
              <a:buNone/>
              <a:defRPr sz="1401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1"/>
              <a:buNone/>
              <a:defRPr sz="1401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1"/>
              <a:buNone/>
              <a:defRPr sz="14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2"/>
          <p:cNvSpPr txBox="1"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"/>
          <p:cNvSpPr txBox="1">
            <a:spLocks noGrp="1"/>
          </p:cNvSpPr>
          <p:nvPr>
            <p:ph type="title"/>
          </p:nvPr>
        </p:nvSpPr>
        <p:spPr>
          <a:xfrm rot="5400000">
            <a:off x="4732350" y="2171699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"/>
          <p:cNvSpPr txBox="1">
            <a:spLocks noGrp="1"/>
          </p:cNvSpPr>
          <p:nvPr>
            <p:ph type="body" idx="1"/>
          </p:nvPr>
        </p:nvSpPr>
        <p:spPr>
          <a:xfrm rot="5400000">
            <a:off x="541351" y="190499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4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"/>
          <p:cNvSpPr txBox="1">
            <a:spLocks noGrp="1"/>
          </p:cNvSpPr>
          <p:nvPr>
            <p:ph type="title"/>
          </p:nvPr>
        </p:nvSpPr>
        <p:spPr>
          <a:xfrm>
            <a:off x="1792289" y="4800603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"/>
          <p:cNvSpPr>
            <a:spLocks noGrp="1"/>
          </p:cNvSpPr>
          <p:nvPr>
            <p:ph type="pic" idx="2"/>
          </p:nvPr>
        </p:nvSpPr>
        <p:spPr>
          <a:xfrm>
            <a:off x="1792289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None/>
              <a:defRPr sz="31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5"/>
          <p:cNvSpPr txBox="1">
            <a:spLocks noGrp="1"/>
          </p:cNvSpPr>
          <p:nvPr>
            <p:ph type="body" idx="1"/>
          </p:nvPr>
        </p:nvSpPr>
        <p:spPr>
          <a:xfrm>
            <a:off x="1792289" y="5367356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1"/>
              <a:buNone/>
              <a:defRPr sz="1401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99"/>
              <a:buNone/>
              <a:defRPr sz="899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99"/>
              <a:buNone/>
              <a:defRPr sz="899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99"/>
              <a:buNone/>
              <a:defRPr sz="899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99"/>
              <a:buNone/>
              <a:defRPr sz="899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99"/>
              <a:buNone/>
              <a:defRPr sz="899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99"/>
              <a:buNone/>
              <a:defRPr sz="899"/>
            </a:lvl9pPr>
          </a:lstStyle>
          <a:p>
            <a:endParaRPr/>
          </a:p>
        </p:txBody>
      </p:sp>
      <p:sp>
        <p:nvSpPr>
          <p:cNvPr id="327" name="Google Shape;32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 txBox="1">
            <a:spLocks noGrp="1"/>
          </p:cNvSpPr>
          <p:nvPr>
            <p:ph type="title"/>
          </p:nvPr>
        </p:nvSpPr>
        <p:spPr>
          <a:xfrm>
            <a:off x="457217" y="273059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6"/>
          <p:cNvSpPr txBox="1">
            <a:spLocks noGrp="1"/>
          </p:cNvSpPr>
          <p:nvPr>
            <p:ph type="body" idx="1"/>
          </p:nvPr>
        </p:nvSpPr>
        <p:spPr>
          <a:xfrm>
            <a:off x="3575057" y="273067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marL="914400" lvl="1" indent="-40633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Char char="–"/>
              <a:defRPr sz="2799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3" name="Google Shape;333;p6"/>
          <p:cNvSpPr txBox="1">
            <a:spLocks noGrp="1"/>
          </p:cNvSpPr>
          <p:nvPr>
            <p:ph type="body" idx="2"/>
          </p:nvPr>
        </p:nvSpPr>
        <p:spPr>
          <a:xfrm>
            <a:off x="457217" y="143511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1"/>
              <a:buNone/>
              <a:defRPr sz="1401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99"/>
              <a:buNone/>
              <a:defRPr sz="899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99"/>
              <a:buNone/>
              <a:defRPr sz="899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99"/>
              <a:buNone/>
              <a:defRPr sz="899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99"/>
              <a:buNone/>
              <a:defRPr sz="899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99"/>
              <a:buNone/>
              <a:defRPr sz="899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99"/>
              <a:buNone/>
              <a:defRPr sz="899"/>
            </a:lvl9pPr>
          </a:lstStyle>
          <a:p>
            <a:endParaRPr/>
          </a:p>
        </p:txBody>
      </p:sp>
      <p:sp>
        <p:nvSpPr>
          <p:cNvPr id="334" name="Google Shape;33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9"/>
          <p:cNvSpPr txBox="1">
            <a:spLocks noGrp="1"/>
          </p:cNvSpPr>
          <p:nvPr>
            <p:ph type="body" idx="1"/>
          </p:nvPr>
        </p:nvSpPr>
        <p:spPr>
          <a:xfrm>
            <a:off x="457203" y="1535117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9" name="Google Shape;349;p9"/>
          <p:cNvSpPr txBox="1">
            <a:spLocks noGrp="1"/>
          </p:cNvSpPr>
          <p:nvPr>
            <p:ph type="body" idx="2"/>
          </p:nvPr>
        </p:nvSpPr>
        <p:spPr>
          <a:xfrm>
            <a:off x="457203" y="2174876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0" name="Google Shape;350;p9"/>
          <p:cNvSpPr txBox="1">
            <a:spLocks noGrp="1"/>
          </p:cNvSpPr>
          <p:nvPr>
            <p:ph type="body" idx="3"/>
          </p:nvPr>
        </p:nvSpPr>
        <p:spPr>
          <a:xfrm>
            <a:off x="4645043" y="1535117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1" name="Google Shape;351;p9"/>
          <p:cNvSpPr txBox="1">
            <a:spLocks noGrp="1"/>
          </p:cNvSpPr>
          <p:nvPr>
            <p:ph type="body" idx="4"/>
          </p:nvPr>
        </p:nvSpPr>
        <p:spPr>
          <a:xfrm>
            <a:off x="4645043" y="2174876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2" name="Google Shape;35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0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33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Char char="•"/>
              <a:defRPr sz="2799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–"/>
              <a:defRPr sz="1801"/>
            </a:lvl4pPr>
            <a:lvl5pPr marL="2286000" lvl="4" indent="-3429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»"/>
              <a:defRPr sz="1801"/>
            </a:lvl5pPr>
            <a:lvl6pPr marL="2743200" lvl="5" indent="-3429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6pPr>
            <a:lvl7pPr marL="3200400" lvl="6" indent="-3429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7pPr>
            <a:lvl8pPr marL="3657600" lvl="7" indent="-3429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8pPr>
            <a:lvl9pPr marL="4114800" lvl="8" indent="-3429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9pPr>
          </a:lstStyle>
          <a:p>
            <a:endParaRPr/>
          </a:p>
        </p:txBody>
      </p:sp>
      <p:sp>
        <p:nvSpPr>
          <p:cNvPr id="358" name="Google Shape;358;p10"/>
          <p:cNvSpPr txBox="1">
            <a:spLocks noGrp="1"/>
          </p:cNvSpPr>
          <p:nvPr>
            <p:ph type="body" idx="2"/>
          </p:nvPr>
        </p:nvSpPr>
        <p:spPr>
          <a:xfrm>
            <a:off x="4648200" y="1600206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33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Char char="•"/>
              <a:defRPr sz="2799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–"/>
              <a:defRPr sz="1801"/>
            </a:lvl4pPr>
            <a:lvl5pPr marL="2286000" lvl="4" indent="-3429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»"/>
              <a:defRPr sz="1801"/>
            </a:lvl5pPr>
            <a:lvl6pPr marL="2743200" lvl="5" indent="-3429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6pPr>
            <a:lvl7pPr marL="3200400" lvl="6" indent="-3429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7pPr>
            <a:lvl8pPr marL="3657600" lvl="7" indent="-3429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8pPr>
            <a:lvl9pPr marL="4114800" lvl="8" indent="-3429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9pPr>
          </a:lstStyle>
          <a:p>
            <a:endParaRPr/>
          </a:p>
        </p:txBody>
      </p:sp>
      <p:sp>
        <p:nvSpPr>
          <p:cNvPr id="359" name="Google Shape;35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6"/>
          <p:cNvSpPr txBox="1">
            <a:spLocks noGrp="1"/>
          </p:cNvSpPr>
          <p:nvPr>
            <p:ph type="body" idx="1"/>
          </p:nvPr>
        </p:nvSpPr>
        <p:spPr>
          <a:xfrm>
            <a:off x="539750" y="1412875"/>
            <a:ext cx="8280300" cy="51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 i="0" u="none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ru-RU" sz="4400" b="1" i="0" u="none" dirty="0">
                <a:solidFill>
                  <a:srgbClr val="000082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Проект </a:t>
            </a:r>
            <a:endParaRPr>
              <a:solidFill>
                <a:srgbClr val="0000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ru-RU" sz="4400" b="1" i="0" u="none" dirty="0">
                <a:solidFill>
                  <a:srgbClr val="000082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«Школьная инициатива»</a:t>
            </a:r>
            <a:endParaRPr>
              <a:solidFill>
                <a:srgbClr val="0000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0" u="none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0" u="none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0" u="none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0" u="none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0" u="none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8000"/>
              </a:buClr>
              <a:buSzPts val="2800"/>
              <a:buFont typeface="Arial"/>
              <a:buNone/>
            </a:pPr>
            <a:r>
              <a:rPr lang="ru-RU" sz="2800" b="1" i="0" u="none" dirty="0">
                <a:solidFill>
                  <a:srgbClr val="0000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2021 год</a:t>
            </a:r>
            <a:endParaRPr>
              <a:solidFill>
                <a:srgbClr val="00008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vrtorg.ru/upload/resize_cache/iblock/2cf/800_600_1da3ca9206c17c72063c32a2c3e6eec06/accb9f9f-56f7-11e9-812f-901b0ea4a83b_a58bb66f-56f9-11e9-812f-901b0ea4a83b.resize1.jpg"/>
          <p:cNvPicPr>
            <a:picLocks noChangeAspect="1" noChangeArrowheads="1"/>
          </p:cNvPicPr>
          <p:nvPr/>
        </p:nvPicPr>
        <p:blipFill>
          <a:blip r:embed="rId2"/>
          <a:srcRect l="16201" r="16760"/>
          <a:stretch>
            <a:fillRect/>
          </a:stretch>
        </p:blipFill>
        <p:spPr bwMode="auto">
          <a:xfrm>
            <a:off x="3685735" y="751567"/>
            <a:ext cx="5458265" cy="6106434"/>
          </a:xfrm>
          <a:prstGeom prst="rect">
            <a:avLst/>
          </a:prstGeom>
          <a:noFill/>
        </p:spPr>
      </p:pic>
      <p:pic>
        <p:nvPicPr>
          <p:cNvPr id="2050" name="Picture 2" descr="https://vrtorg.ru/upload/resize_cache/iblock/cb7/800_600_1da3ca9206c17c72063c32a2c3e6eec06/accb9fa5-56f7-11e9-812f-901b0ea4a83b_a58bb675-56f9-11e9-812f-901b0ea4a83b.resize1.jpg"/>
          <p:cNvPicPr>
            <a:picLocks noChangeAspect="1" noChangeArrowheads="1"/>
          </p:cNvPicPr>
          <p:nvPr/>
        </p:nvPicPr>
        <p:blipFill>
          <a:blip r:embed="rId3"/>
          <a:srcRect l="22115" t="15064" r="23317" b="14744"/>
          <a:stretch>
            <a:fillRect/>
          </a:stretch>
        </p:blipFill>
        <p:spPr bwMode="auto">
          <a:xfrm>
            <a:off x="-1" y="-1"/>
            <a:ext cx="4957738" cy="478301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5"/>
          <p:cNvSpPr txBox="1"/>
          <p:nvPr/>
        </p:nvSpPr>
        <p:spPr>
          <a:xfrm>
            <a:off x="1714500" y="2643187"/>
            <a:ext cx="5976900" cy="24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ru-RU" sz="3200" b="1" i="0" u="non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ВНИМАНИЕ!!!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"/>
          <p:cNvSpPr txBox="1">
            <a:spLocks noGrp="1"/>
          </p:cNvSpPr>
          <p:nvPr>
            <p:ph type="body" idx="1"/>
          </p:nvPr>
        </p:nvSpPr>
        <p:spPr>
          <a:xfrm>
            <a:off x="0" y="812800"/>
            <a:ext cx="9144000" cy="51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4400"/>
              <a:buNone/>
            </a:pPr>
            <a:r>
              <a:rPr lang="ru-RU" sz="2800" b="1" dirty="0" smtClean="0">
                <a:solidFill>
                  <a:srgbClr val="A88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Нормативно-правовые документы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 i="0" u="none">
              <a:solidFill>
                <a:srgbClr val="376092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500"/>
              <a:buFont typeface="Wingdings" pitchFamily="2" charset="2"/>
              <a:buChar char="Ø"/>
            </a:pPr>
            <a:r>
              <a:rPr lang="ru-RU" sz="2500" b="1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 </a:t>
            </a:r>
            <a:r>
              <a:rPr lang="ru-RU" sz="25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Постановление Правительства  Тверской области</a:t>
            </a: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500"/>
              <a:buFont typeface="Wingdings" pitchFamily="2" charset="2"/>
              <a:buChar char="Ø"/>
            </a:pPr>
            <a:r>
              <a:rPr lang="ru-RU" sz="25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 Постановление Главы  </a:t>
            </a:r>
            <a:r>
              <a:rPr lang="ru-RU" sz="2500" b="0" i="0" u="none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Кашинского </a:t>
            </a:r>
            <a:r>
              <a:rPr lang="ru-RU" sz="25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городского округа</a:t>
            </a: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500"/>
              <a:buFont typeface="Wingdings" pitchFamily="2" charset="2"/>
              <a:buChar char="Ø"/>
            </a:pPr>
            <a:r>
              <a:rPr lang="ru-RU" sz="2500" b="0" i="0" u="none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 Приказ Управления образования «О реализации муниципального проекта «Школьная инициатива» в общеобразовательных организациях в 2021 году»</a:t>
            </a: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500"/>
              <a:buFont typeface="Arial"/>
              <a:buNone/>
            </a:pPr>
            <a:r>
              <a:rPr lang="ru-RU" sz="2500" b="0" i="0" u="none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sz="2800" b="0" i="0" u="none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0" u="none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marR="0" lvl="0" indent="-15081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0" u="none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/>
          <p:nvPr/>
        </p:nvSpPr>
        <p:spPr>
          <a:xfrm>
            <a:off x="7297737" y="2682875"/>
            <a:ext cx="1576500" cy="1731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ru-RU" sz="3200" b="1" i="0" u="none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Проект ПШИ</a:t>
            </a:r>
            <a:endParaRPr/>
          </a:p>
        </p:txBody>
      </p:sp>
      <p:sp>
        <p:nvSpPr>
          <p:cNvPr id="417" name="Google Shape;417;p17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8000"/>
              </a:buClr>
              <a:buSzPts val="3000"/>
              <a:buFont typeface="Times New Roman"/>
              <a:buNone/>
            </a:pPr>
            <a:r>
              <a:rPr lang="ru-RU" sz="3000" b="1" i="0" u="none" dirty="0">
                <a:solidFill>
                  <a:srgbClr val="A8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Инициативное бюджетирование </a:t>
            </a:r>
            <a:endParaRPr/>
          </a:p>
        </p:txBody>
      </p:sp>
      <p:sp>
        <p:nvSpPr>
          <p:cNvPr id="418" name="Google Shape;418;p17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3</a:t>
            </a:fld>
            <a:endParaRPr/>
          </a:p>
        </p:txBody>
      </p:sp>
      <p:sp>
        <p:nvSpPr>
          <p:cNvPr id="419" name="Google Shape;419;p17"/>
          <p:cNvSpPr txBox="1">
            <a:spLocks noGrp="1"/>
          </p:cNvSpPr>
          <p:nvPr>
            <p:ph type="body" idx="1"/>
          </p:nvPr>
        </p:nvSpPr>
        <p:spPr>
          <a:xfrm>
            <a:off x="1500187" y="928687"/>
            <a:ext cx="72867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проекта </a:t>
            </a:r>
            <a:r>
              <a:rPr lang="ru-RU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выявление и поддержка  инициатив обучающихся  общеобразовательных организаций </a:t>
            </a:r>
            <a:r>
              <a:rPr lang="ru-RU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Вышневолоцкого</a:t>
            </a:r>
            <a:r>
              <a:rPr lang="ru-RU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городского округа в реализации проектов, направленных на  развитие </a:t>
            </a:r>
            <a:r>
              <a:rPr lang="ru-RU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школьной</a:t>
            </a:r>
            <a:r>
              <a:rPr lang="ru-RU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инфраструктуры, развитие диалога между участниками образовательных отношений и органами местного самоуправления.</a:t>
            </a:r>
            <a:endParaRPr/>
          </a:p>
          <a:p>
            <a:pPr marL="0" marR="0" lvl="0" indent="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marR="0" lvl="0" indent="-2270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p17"/>
          <p:cNvSpPr txBox="1"/>
          <p:nvPr/>
        </p:nvSpPr>
        <p:spPr>
          <a:xfrm>
            <a:off x="1065212" y="2781300"/>
            <a:ext cx="5221200" cy="474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ru-RU" sz="1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Обучающиеся 8-11 классов образовательных организаций </a:t>
            </a:r>
            <a:r>
              <a:rPr lang="ru-RU" sz="16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Кашинского </a:t>
            </a:r>
            <a:r>
              <a:rPr lang="ru-RU" sz="1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городского округа</a:t>
            </a:r>
            <a:endParaRPr/>
          </a:p>
        </p:txBody>
      </p:sp>
      <p:sp>
        <p:nvSpPr>
          <p:cNvPr id="421" name="Google Shape;421;p17"/>
          <p:cNvSpPr txBox="1"/>
          <p:nvPr/>
        </p:nvSpPr>
        <p:spPr>
          <a:xfrm>
            <a:off x="230187" y="3413125"/>
            <a:ext cx="5221200" cy="379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ru-RU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Юридические лица - образовательные организации</a:t>
            </a:r>
            <a:endParaRPr/>
          </a:p>
        </p:txBody>
      </p:sp>
      <p:sp>
        <p:nvSpPr>
          <p:cNvPr id="422" name="Google Shape;422;p17"/>
          <p:cNvSpPr txBox="1"/>
          <p:nvPr/>
        </p:nvSpPr>
        <p:spPr>
          <a:xfrm>
            <a:off x="1065212" y="3957637"/>
            <a:ext cx="5221200" cy="377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ru-RU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Родительская общественность</a:t>
            </a:r>
            <a:endParaRPr/>
          </a:p>
        </p:txBody>
      </p:sp>
      <p:sp>
        <p:nvSpPr>
          <p:cNvPr id="423" name="Google Shape;423;p17"/>
          <p:cNvSpPr/>
          <p:nvPr/>
        </p:nvSpPr>
        <p:spPr>
          <a:xfrm>
            <a:off x="5785569" y="3060939"/>
            <a:ext cx="1512300" cy="10851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DF313D"/>
          </a:solidFill>
          <a:ln w="9525" cap="flat" cmpd="sng">
            <a:solidFill>
              <a:srgbClr val="72A6A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1"/>
              <a:buFont typeface="Arial"/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7"/>
          <p:cNvSpPr txBox="1"/>
          <p:nvPr/>
        </p:nvSpPr>
        <p:spPr>
          <a:xfrm>
            <a:off x="1748277" y="4683126"/>
            <a:ext cx="5843700" cy="906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Направление: </a:t>
            </a:r>
            <a:r>
              <a:rPr lang="ru-RU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школьная инфраструктура</a:t>
            </a:r>
            <a:endParaRPr/>
          </a:p>
        </p:txBody>
      </p:sp>
      <p:pic>
        <p:nvPicPr>
          <p:cNvPr id="428" name="Google Shape;428;p17" descr="https://png.pngtree.com/png-vector/20190721/ourlarge/pngtree-school-icon-for-your-project-png-image_15555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812" y="4686959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9"/>
          <p:cNvSpPr txBox="1">
            <a:spLocks noGrp="1"/>
          </p:cNvSpPr>
          <p:nvPr>
            <p:ph type="title"/>
          </p:nvPr>
        </p:nvSpPr>
        <p:spPr>
          <a:xfrm>
            <a:off x="0" y="328612"/>
            <a:ext cx="91440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8000"/>
              </a:buClr>
              <a:buSzPts val="3000"/>
              <a:buFont typeface="Times New Roman"/>
              <a:buNone/>
            </a:pPr>
            <a:r>
              <a:rPr lang="ru-RU" sz="2800" b="1" i="0" u="none" dirty="0" smtClean="0">
                <a:solidFill>
                  <a:srgbClr val="A8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Основная идея</a:t>
            </a:r>
            <a:endParaRPr sz="2800"/>
          </a:p>
        </p:txBody>
      </p:sp>
      <p:sp>
        <p:nvSpPr>
          <p:cNvPr id="450" name="Google Shape;450;p19"/>
          <p:cNvSpPr txBox="1"/>
          <p:nvPr/>
        </p:nvSpPr>
        <p:spPr>
          <a:xfrm>
            <a:off x="1143000" y="5013325"/>
            <a:ext cx="41655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70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9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4</a:t>
            </a:fld>
            <a:endParaRPr/>
          </a:p>
        </p:txBody>
      </p:sp>
      <p:sp>
        <p:nvSpPr>
          <p:cNvPr id="453" name="Google Shape;453;p19"/>
          <p:cNvSpPr/>
          <p:nvPr/>
        </p:nvSpPr>
        <p:spPr>
          <a:xfrm flipH="1">
            <a:off x="3575037" y="3071812"/>
            <a:ext cx="2579700" cy="777900"/>
          </a:xfrm>
          <a:prstGeom prst="leftArrow">
            <a:avLst>
              <a:gd name="adj1" fmla="val 3257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DF31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Выбор приоритета</a:t>
            </a:r>
            <a:endParaRPr/>
          </a:p>
        </p:txBody>
      </p:sp>
      <p:sp>
        <p:nvSpPr>
          <p:cNvPr id="454" name="Google Shape;454;p19"/>
          <p:cNvSpPr txBox="1"/>
          <p:nvPr/>
        </p:nvSpPr>
        <p:spPr>
          <a:xfrm>
            <a:off x="525462" y="4311650"/>
            <a:ext cx="24036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i="0" u="none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школьное сообщество</a:t>
            </a:r>
            <a:endParaRPr/>
          </a:p>
        </p:txBody>
      </p:sp>
      <p:sp>
        <p:nvSpPr>
          <p:cNvPr id="455" name="Google Shape;455;p19"/>
          <p:cNvSpPr/>
          <p:nvPr/>
        </p:nvSpPr>
        <p:spPr>
          <a:xfrm flipH="1">
            <a:off x="3575000" y="3836987"/>
            <a:ext cx="2584500" cy="714300"/>
          </a:xfrm>
          <a:prstGeom prst="leftArrow">
            <a:avLst>
              <a:gd name="adj1" fmla="val 2985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DF31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Софинансирование</a:t>
            </a:r>
            <a:endParaRPr/>
          </a:p>
        </p:txBody>
      </p:sp>
      <p:sp>
        <p:nvSpPr>
          <p:cNvPr id="456" name="Google Shape;456;p19"/>
          <p:cNvSpPr/>
          <p:nvPr/>
        </p:nvSpPr>
        <p:spPr>
          <a:xfrm flipH="1">
            <a:off x="3610100" y="4551362"/>
            <a:ext cx="2587500" cy="757200"/>
          </a:xfrm>
          <a:prstGeom prst="leftArrow">
            <a:avLst>
              <a:gd name="adj1" fmla="val 316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DF31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в реализации</a:t>
            </a:r>
            <a:endParaRPr/>
          </a:p>
        </p:txBody>
      </p:sp>
      <p:sp>
        <p:nvSpPr>
          <p:cNvPr id="457" name="Google Shape;457;p19"/>
          <p:cNvSpPr/>
          <p:nvPr/>
        </p:nvSpPr>
        <p:spPr>
          <a:xfrm flipH="1">
            <a:off x="3622800" y="5308600"/>
            <a:ext cx="2587500" cy="850800"/>
          </a:xfrm>
          <a:prstGeom prst="leftArrow">
            <a:avLst>
              <a:gd name="adj1" fmla="val 3551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DF31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Контроль качества</a:t>
            </a:r>
            <a:endParaRPr/>
          </a:p>
        </p:txBody>
      </p:sp>
      <p:sp>
        <p:nvSpPr>
          <p:cNvPr id="458" name="Google Shape;458;p19"/>
          <p:cNvSpPr/>
          <p:nvPr/>
        </p:nvSpPr>
        <p:spPr>
          <a:xfrm flipH="1">
            <a:off x="3622800" y="5956300"/>
            <a:ext cx="2587500" cy="785700"/>
          </a:xfrm>
          <a:prstGeom prst="leftArrow">
            <a:avLst>
              <a:gd name="adj1" fmla="val 328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DF31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Сохранность</a:t>
            </a:r>
            <a:endParaRPr/>
          </a:p>
        </p:txBody>
      </p:sp>
      <p:sp>
        <p:nvSpPr>
          <p:cNvPr id="459" name="Google Shape;459;p19"/>
          <p:cNvSpPr txBox="1"/>
          <p:nvPr/>
        </p:nvSpPr>
        <p:spPr>
          <a:xfrm>
            <a:off x="6426200" y="4995862"/>
            <a:ext cx="24495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ru-RU" sz="2400" b="1" i="0" u="none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Объект ( школа)</a:t>
            </a:r>
            <a:endParaRPr/>
          </a:p>
        </p:txBody>
      </p:sp>
      <p:sp>
        <p:nvSpPr>
          <p:cNvPr id="461" name="Google Shape;461;p19"/>
          <p:cNvSpPr txBox="1"/>
          <p:nvPr/>
        </p:nvSpPr>
        <p:spPr>
          <a:xfrm>
            <a:off x="3500437" y="1181100"/>
            <a:ext cx="5214900" cy="1751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DF31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ru-RU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вовлечения обучающихся  8-11 классов образовательных организаций  в решение социально-значимых мероприятий, путем конкурсного отбора и реализации инициатив предложенных  обучающимися. </a:t>
            </a:r>
            <a:endParaRPr/>
          </a:p>
        </p:txBody>
      </p:sp>
      <p:pic>
        <p:nvPicPr>
          <p:cNvPr id="462" name="Google Shape;462;p19" descr="право, стрелка, 6 значок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1850" y="1060450"/>
            <a:ext cx="1376362" cy="1235075"/>
          </a:xfrm>
          <a:prstGeom prst="rect">
            <a:avLst/>
          </a:prstGeom>
          <a:noFill/>
          <a:ln>
            <a:noFill/>
          </a:ln>
          <a:effectLst>
            <a:outerShdw blurRad="63500" dist="50800" dir="5400000">
              <a:srgbClr val="FAC917"/>
            </a:outerShdw>
          </a:effectLst>
        </p:spPr>
      </p:pic>
      <p:pic>
        <p:nvPicPr>
          <p:cNvPr id="463" name="Google Shape;463;p19" descr="https://avatars.mds.yandex.net/get-zen_doc/3415797/pub_5ed4ebc469d4c95746c5cc86_5ed4ebdf99216977b61e21e5/scale_1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775" y="2457450"/>
            <a:ext cx="2178051" cy="1854200"/>
          </a:xfrm>
          <a:prstGeom prst="rect">
            <a:avLst/>
          </a:prstGeom>
          <a:noFill/>
          <a:ln w="9525" cap="flat" cmpd="sng">
            <a:solidFill>
              <a:srgbClr val="DF313D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64" name="Google Shape;464;p19" descr="https://ds05.infourok.ru/uploads/ex/0abb/0009a7aa-121cd9f5/hello_html_m41c6c4bd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7937" y="3071812"/>
            <a:ext cx="2709862" cy="2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96" y="5000636"/>
            <a:ext cx="1753146" cy="137887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472" name="Google Shape;472;p20"/>
          <p:cNvSpPr txBox="1">
            <a:spLocks noGrp="1"/>
          </p:cNvSpPr>
          <p:nvPr>
            <p:ph type="title"/>
          </p:nvPr>
        </p:nvSpPr>
        <p:spPr>
          <a:xfrm>
            <a:off x="1366837" y="184150"/>
            <a:ext cx="7139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8000"/>
              </a:buClr>
              <a:buSzPts val="3000"/>
              <a:buFont typeface="Times New Roman"/>
              <a:buNone/>
            </a:pPr>
            <a:r>
              <a:rPr lang="ru-RU" sz="2800" b="1" i="0" u="none" dirty="0">
                <a:solidFill>
                  <a:srgbClr val="A8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Эффекты внедрения практики ПШИ</a:t>
            </a:r>
            <a:endParaRPr sz="2800"/>
          </a:p>
        </p:txBody>
      </p:sp>
      <p:sp>
        <p:nvSpPr>
          <p:cNvPr id="473" name="Google Shape;473;p20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5</a:t>
            </a:fld>
            <a:endParaRPr/>
          </a:p>
        </p:txBody>
      </p:sp>
      <p:sp>
        <p:nvSpPr>
          <p:cNvPr id="474" name="Google Shape;474;p20"/>
          <p:cNvSpPr txBox="1"/>
          <p:nvPr/>
        </p:nvSpPr>
        <p:spPr>
          <a:xfrm>
            <a:off x="2071687" y="1214437"/>
            <a:ext cx="5348400" cy="1033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DF31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ru-RU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 удовлетворенности участников образовательных отношений качеством предоставления образовательных услуг;</a:t>
            </a:r>
            <a:endParaRPr/>
          </a:p>
        </p:txBody>
      </p:sp>
      <p:sp>
        <p:nvSpPr>
          <p:cNvPr id="475" name="Google Shape;475;p20"/>
          <p:cNvSpPr txBox="1"/>
          <p:nvPr/>
        </p:nvSpPr>
        <p:spPr>
          <a:xfrm>
            <a:off x="2500312" y="3935412"/>
            <a:ext cx="6305700" cy="922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DF31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ru-RU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привлечение  внебюджетных средств;</a:t>
            </a:r>
            <a:endParaRPr/>
          </a:p>
        </p:txBody>
      </p:sp>
      <p:sp>
        <p:nvSpPr>
          <p:cNvPr id="476" name="Google Shape;476;p20"/>
          <p:cNvSpPr txBox="1"/>
          <p:nvPr/>
        </p:nvSpPr>
        <p:spPr>
          <a:xfrm>
            <a:off x="2500312" y="2578100"/>
            <a:ext cx="6305700" cy="922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DF31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ru-RU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 взаимного доверия населения, власти и бизнеса, повышение социальной активности населения;</a:t>
            </a:r>
            <a:endParaRPr/>
          </a:p>
        </p:txBody>
      </p:sp>
      <p:sp>
        <p:nvSpPr>
          <p:cNvPr id="477" name="Google Shape;477;p20"/>
          <p:cNvSpPr txBox="1"/>
          <p:nvPr/>
        </p:nvSpPr>
        <p:spPr>
          <a:xfrm>
            <a:off x="2214562" y="5227637"/>
            <a:ext cx="5513400" cy="1130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DF31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ru-RU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уровня  финансовой и бюджетной грамотности обучающихся;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ru-RU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ответственной гражданской  позиции. </a:t>
            </a:r>
            <a:endParaRPr/>
          </a:p>
        </p:txBody>
      </p:sp>
      <p:pic>
        <p:nvPicPr>
          <p:cNvPr id="479" name="Google Shape;47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662" y="1285860"/>
            <a:ext cx="955810" cy="84585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480" name="Google Shape;48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7312" y="2571750"/>
            <a:ext cx="1000125" cy="97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0" descr="руб., крипто, криптовалюты, наличными, деньги, банк, оплата значок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8750" y="3929062"/>
            <a:ext cx="849312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84407"/>
          <a:ext cx="9144000" cy="646867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96348"/>
                <a:gridCol w="8547652"/>
              </a:tblGrid>
              <a:tr h="1266091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baseline="0" dirty="0" smtClean="0">
                          <a:solidFill>
                            <a:srgbClr val="A27B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Этапы      реализации</a:t>
                      </a:r>
                      <a:endParaRPr lang="ru-RU" sz="3200" b="1" baseline="0" dirty="0">
                        <a:solidFill>
                          <a:srgbClr val="A27B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51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«Школа ППШ»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21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Собрание-отбор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 и определение степени участия обучающихся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51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конкурсных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заявок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51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7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Управления образования о распределении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51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Заключение МК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51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51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Торжественное открытие, освещение в СМИ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51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50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27B00"/>
                </a:solidFill>
                <a:latin typeface="Times New Roman" pitchFamily="18" charset="0"/>
                <a:cs typeface="Times New Roman" pitchFamily="18" charset="0"/>
              </a:rPr>
              <a:t>Классные часы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286" y="1871003"/>
            <a:ext cx="8623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класс  - проект «Полоса препятствий»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класс  - Уличный городок БДД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164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Инициативная группа от каждого класса озвучила свои идеи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s://static.sakh.com/info/p/photos/13/135222/f595edb606480c.jpg"/>
          <p:cNvPicPr>
            <a:picLocks noChangeAspect="1" noChangeArrowheads="1"/>
          </p:cNvPicPr>
          <p:nvPr/>
        </p:nvPicPr>
        <p:blipFill>
          <a:blip r:embed="rId2"/>
          <a:srcRect b="8571"/>
          <a:stretch>
            <a:fillRect/>
          </a:stretch>
        </p:blipFill>
        <p:spPr bwMode="auto">
          <a:xfrm>
            <a:off x="0" y="3123027"/>
            <a:ext cx="4406041" cy="2686931"/>
          </a:xfrm>
          <a:prstGeom prst="rect">
            <a:avLst/>
          </a:prstGeom>
          <a:noFill/>
        </p:spPr>
      </p:pic>
      <p:pic>
        <p:nvPicPr>
          <p:cNvPr id="9220" name="Picture 4" descr="https://surok-oren.ru/uploads/posts/2021-03/1614858083_v-avtogorodke-vozobnovjat-uroki-po-profilaktike-detskogo-dorozhno-transportnogo-travmatizma-photo-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169" y="3577875"/>
            <a:ext cx="4500831" cy="3000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9276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27B00"/>
                </a:solidFill>
                <a:latin typeface="Times New Roman" pitchFamily="18" charset="0"/>
                <a:cs typeface="Times New Roman" pitchFamily="18" charset="0"/>
              </a:rPr>
              <a:t>Голосование за лучший проект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3410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голосовании приняли участие все ученики  и учителя школы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голосования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489" y="2180492"/>
            <a:ext cx="3207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«Полоса препятствий»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72%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2024" y="2150013"/>
            <a:ext cx="3716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«Уличный городок БДД»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https://avatars.mds.yandex.net/get-zen_doc/1708203/pub_5fcb6f49788eda75c788d5b7_5fcb7fb77e300d7ccab3e6c1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1845" y="3554950"/>
            <a:ext cx="3943058" cy="29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9276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27B00"/>
                </a:solidFill>
                <a:latin typeface="Times New Roman" pitchFamily="18" charset="0"/>
                <a:cs typeface="Times New Roman" pitchFamily="18" charset="0"/>
              </a:rPr>
              <a:t>Примерная смета расходов для реализации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9151" y="1397000"/>
          <a:ext cx="8707901" cy="3611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133"/>
                <a:gridCol w="2517028"/>
                <a:gridCol w="1609343"/>
                <a:gridCol w="1873817"/>
                <a:gridCol w="1741580"/>
              </a:tblGrid>
              <a:tr h="12036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36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Препятствие «Лабиринт»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33730 рублей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33730 рублей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36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Препятствие «Разрушенный бум»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36270 рублей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36270 рублей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318</Words>
  <PresentationFormat>Экран (4:3)</PresentationFormat>
  <Paragraphs>115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Слайд 1</vt:lpstr>
      <vt:lpstr>Слайд 2</vt:lpstr>
      <vt:lpstr>Инициативное бюджетирование </vt:lpstr>
      <vt:lpstr>Основная идея</vt:lpstr>
      <vt:lpstr>Эффекты внедрения практики ПШИ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ВЫШНЕВОЛОЦКИЙ ГОРОДСКОЙ ОКРУГ</dc:title>
  <dc:creator>Пользователь</dc:creator>
  <cp:lastModifiedBy>Пользователь</cp:lastModifiedBy>
  <cp:revision>9</cp:revision>
  <dcterms:modified xsi:type="dcterms:W3CDTF">2021-12-24T13:29:58Z</dcterms:modified>
</cp:coreProperties>
</file>